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8" r:id="rId90"/>
    <p:sldMasterId id="2147483680" r:id="rId91"/>
  </p:sldMasterIdLst>
  <p:notesMasterIdLst>
    <p:notesMasterId r:id="rId153"/>
  </p:notesMasterIdLst>
  <p:sldIdLst>
    <p:sldId id="337" r:id="rId92"/>
    <p:sldId id="284" r:id="rId93"/>
    <p:sldId id="257" r:id="rId94"/>
    <p:sldId id="338" r:id="rId95"/>
    <p:sldId id="353" r:id="rId96"/>
    <p:sldId id="285" r:id="rId97"/>
    <p:sldId id="287" r:id="rId98"/>
    <p:sldId id="261" r:id="rId99"/>
    <p:sldId id="354" r:id="rId100"/>
    <p:sldId id="340" r:id="rId101"/>
    <p:sldId id="355" r:id="rId102"/>
    <p:sldId id="280" r:id="rId103"/>
    <p:sldId id="310" r:id="rId104"/>
    <p:sldId id="308" r:id="rId105"/>
    <p:sldId id="309" r:id="rId106"/>
    <p:sldId id="299" r:id="rId107"/>
    <p:sldId id="311" r:id="rId108"/>
    <p:sldId id="312" r:id="rId109"/>
    <p:sldId id="313" r:id="rId110"/>
    <p:sldId id="356" r:id="rId111"/>
    <p:sldId id="343" r:id="rId112"/>
    <p:sldId id="357" r:id="rId113"/>
    <p:sldId id="270" r:id="rId114"/>
    <p:sldId id="301" r:id="rId115"/>
    <p:sldId id="358" r:id="rId116"/>
    <p:sldId id="346" r:id="rId117"/>
    <p:sldId id="359" r:id="rId118"/>
    <p:sldId id="279" r:id="rId119"/>
    <p:sldId id="290" r:id="rId120"/>
    <p:sldId id="288" r:id="rId121"/>
    <p:sldId id="302" r:id="rId122"/>
    <p:sldId id="275" r:id="rId123"/>
    <p:sldId id="296" r:id="rId124"/>
    <p:sldId id="295" r:id="rId125"/>
    <p:sldId id="297" r:id="rId126"/>
    <p:sldId id="303" r:id="rId127"/>
    <p:sldId id="291" r:id="rId128"/>
    <p:sldId id="307" r:id="rId129"/>
    <p:sldId id="304" r:id="rId130"/>
    <p:sldId id="318" r:id="rId131"/>
    <p:sldId id="316" r:id="rId132"/>
    <p:sldId id="317" r:id="rId133"/>
    <p:sldId id="276" r:id="rId134"/>
    <p:sldId id="289" r:id="rId135"/>
    <p:sldId id="294" r:id="rId136"/>
    <p:sldId id="315" r:id="rId137"/>
    <p:sldId id="314" r:id="rId138"/>
    <p:sldId id="292" r:id="rId139"/>
    <p:sldId id="293" r:id="rId140"/>
    <p:sldId id="360" r:id="rId141"/>
    <p:sldId id="349" r:id="rId142"/>
    <p:sldId id="361" r:id="rId143"/>
    <p:sldId id="281" r:id="rId144"/>
    <p:sldId id="336" r:id="rId145"/>
    <p:sldId id="363" r:id="rId146"/>
    <p:sldId id="352" r:id="rId147"/>
    <p:sldId id="364" r:id="rId148"/>
    <p:sldId id="282" r:id="rId149"/>
    <p:sldId id="298" r:id="rId150"/>
    <p:sldId id="300" r:id="rId151"/>
    <p:sldId id="283" r:id="rId152"/>
  </p:sldIdLst>
  <p:sldSz cx="12192000" cy="6858000"/>
  <p:notesSz cx="6858000" cy="9144000"/>
  <p:embeddedFontLst>
    <p:embeddedFont>
      <p:font typeface="Calibri Light" panose="020F0302020204030204" pitchFamily="34" charset="0"/>
      <p:regular r:id="rId154"/>
      <p:italic r:id="rId155"/>
    </p:embeddedFont>
    <p:embeddedFont>
      <p:font typeface="Adobe Garamond Pro" panose="02020502060506020403" pitchFamily="18" charset="0"/>
      <p:regular r:id="rId156"/>
      <p:bold r:id="rId157"/>
      <p:italic r:id="rId158"/>
      <p:boldItalic r:id="rId159"/>
    </p:embeddedFont>
    <p:embeddedFont>
      <p:font typeface="Calibri" panose="020F0502020204030204" pitchFamily="34" charset="0"/>
      <p:regular r:id="rId160"/>
      <p:bold r:id="rId161"/>
      <p:italic r:id="rId162"/>
      <p:boldItalic r:id="rId163"/>
    </p:embeddedFont>
    <p:embeddedFont>
      <p:font typeface="Cambria Math" panose="02040503050406030204" pitchFamily="18" charset="0"/>
      <p:regular r:id="rId164"/>
    </p:embeddedFont>
    <p:embeddedFont>
      <p:font typeface="Josefin Sans" pitchFamily="2" charset="0"/>
      <p:regular r:id="rId165"/>
      <p:bold r:id="rId166"/>
      <p:italic r:id="rId167"/>
      <p:boldItalic r:id="rId168"/>
    </p:embeddedFont>
    <p:embeddedFont>
      <p:font typeface="Segoe UI" panose="020B0502040204020203" pitchFamily="34" charset="0"/>
      <p:regular r:id="rId169"/>
      <p:bold r:id="rId170"/>
      <p:italic r:id="rId171"/>
      <p:boldItalic r:id="rId17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81728-48A8-46ED-9908-788A31DD891A}">
          <p14:sldIdLst>
            <p14:sldId id="337"/>
            <p14:sldId id="284"/>
            <p14:sldId id="257"/>
          </p14:sldIdLst>
        </p14:section>
        <p14:section name="Motivation" id="{E90B570C-B6D0-4580-9E61-851A7AC627A7}">
          <p14:sldIdLst>
            <p14:sldId id="338"/>
            <p14:sldId id="353"/>
            <p14:sldId id="285"/>
            <p14:sldId id="287"/>
            <p14:sldId id="261"/>
          </p14:sldIdLst>
        </p14:section>
        <p14:section name="Project Specification" id="{61F7B460-C056-4ED6-AB18-CBE081FEFB60}">
          <p14:sldIdLst>
            <p14:sldId id="354"/>
            <p14:sldId id="340"/>
            <p14:sldId id="355"/>
            <p14:sldId id="280"/>
            <p14:sldId id="310"/>
            <p14:sldId id="308"/>
            <p14:sldId id="309"/>
            <p14:sldId id="299"/>
            <p14:sldId id="311"/>
            <p14:sldId id="312"/>
            <p14:sldId id="313"/>
          </p14:sldIdLst>
        </p14:section>
        <p14:section name="High Level Design" id="{E2A77701-3DB5-4528-B610-3ED9FC696FED}">
          <p14:sldIdLst>
            <p14:sldId id="356"/>
            <p14:sldId id="343"/>
            <p14:sldId id="357"/>
            <p14:sldId id="270"/>
            <p14:sldId id="301"/>
          </p14:sldIdLst>
        </p14:section>
        <p14:section name="Implementation and Testing" id="{BC98CBA0-DFCB-4EB9-A466-0C54729C01EF}">
          <p14:sldIdLst>
            <p14:sldId id="358"/>
            <p14:sldId id="346"/>
            <p14:sldId id="359"/>
            <p14:sldId id="279"/>
            <p14:sldId id="290"/>
            <p14:sldId id="288"/>
            <p14:sldId id="302"/>
            <p14:sldId id="275"/>
            <p14:sldId id="296"/>
            <p14:sldId id="295"/>
            <p14:sldId id="297"/>
            <p14:sldId id="303"/>
            <p14:sldId id="291"/>
            <p14:sldId id="307"/>
            <p14:sldId id="304"/>
            <p14:sldId id="318"/>
            <p14:sldId id="316"/>
            <p14:sldId id="317"/>
            <p14:sldId id="276"/>
            <p14:sldId id="289"/>
            <p14:sldId id="294"/>
            <p14:sldId id="315"/>
            <p14:sldId id="314"/>
            <p14:sldId id="292"/>
            <p14:sldId id="293"/>
          </p14:sldIdLst>
        </p14:section>
        <p14:section name="Demo" id="{F1E7FE28-2E14-4DA6-BA13-E8CB2341DA20}">
          <p14:sldIdLst>
            <p14:sldId id="360"/>
            <p14:sldId id="349"/>
            <p14:sldId id="361"/>
            <p14:sldId id="281"/>
            <p14:sldId id="336"/>
          </p14:sldIdLst>
        </p14:section>
        <p14:section name="Evaluation and Conclusion" id="{8AB452BE-C150-4E47-9E3A-5DA2ECF5B16B}">
          <p14:sldIdLst>
            <p14:sldId id="363"/>
            <p14:sldId id="352"/>
            <p14:sldId id="364"/>
            <p14:sldId id="282"/>
            <p14:sldId id="298"/>
            <p14:sldId id="30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89456" autoAdjust="0"/>
  </p:normalViewPr>
  <p:slideViewPr>
    <p:cSldViewPr snapToGrid="0">
      <p:cViewPr varScale="1">
        <p:scale>
          <a:sx n="129" d="100"/>
          <a:sy n="129" d="100"/>
        </p:scale>
        <p:origin x="13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" Target="slides/slide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customXml" Target="../customXml/item84.xml"/><Relationship Id="rId89" Type="http://schemas.openxmlformats.org/officeDocument/2006/relationships/customXml" Target="../customXml/item89.xml"/><Relationship Id="rId112" Type="http://schemas.openxmlformats.org/officeDocument/2006/relationships/slide" Target="slides/slide21.xml"/><Relationship Id="rId133" Type="http://schemas.openxmlformats.org/officeDocument/2006/relationships/slide" Target="slides/slide42.xml"/><Relationship Id="rId138" Type="http://schemas.openxmlformats.org/officeDocument/2006/relationships/slide" Target="slides/slide47.xml"/><Relationship Id="rId154" Type="http://schemas.openxmlformats.org/officeDocument/2006/relationships/font" Target="fonts/font1.fntdata"/><Relationship Id="rId159" Type="http://schemas.openxmlformats.org/officeDocument/2006/relationships/font" Target="fonts/font6.fntdata"/><Relationship Id="rId175" Type="http://schemas.openxmlformats.org/officeDocument/2006/relationships/theme" Target="theme/theme1.xml"/><Relationship Id="rId170" Type="http://schemas.openxmlformats.org/officeDocument/2006/relationships/font" Target="fonts/font17.fntdata"/><Relationship Id="rId16" Type="http://schemas.openxmlformats.org/officeDocument/2006/relationships/customXml" Target="../customXml/item16.xml"/><Relationship Id="rId107" Type="http://schemas.openxmlformats.org/officeDocument/2006/relationships/slide" Target="slides/slide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slide" Target="slides/slide11.xml"/><Relationship Id="rId123" Type="http://schemas.openxmlformats.org/officeDocument/2006/relationships/slide" Target="slides/slide32.xml"/><Relationship Id="rId128" Type="http://schemas.openxmlformats.org/officeDocument/2006/relationships/slide" Target="slides/slide37.xml"/><Relationship Id="rId144" Type="http://schemas.openxmlformats.org/officeDocument/2006/relationships/slide" Target="slides/slide53.xml"/><Relationship Id="rId149" Type="http://schemas.openxmlformats.org/officeDocument/2006/relationships/slide" Target="slides/slide58.xml"/><Relationship Id="rId5" Type="http://schemas.openxmlformats.org/officeDocument/2006/relationships/customXml" Target="../customXml/item5.xml"/><Relationship Id="rId90" Type="http://schemas.openxmlformats.org/officeDocument/2006/relationships/slideMaster" Target="slideMasters/slideMaster1.xml"/><Relationship Id="rId95" Type="http://schemas.openxmlformats.org/officeDocument/2006/relationships/slide" Target="slides/slide4.xml"/><Relationship Id="rId160" Type="http://schemas.openxmlformats.org/officeDocument/2006/relationships/font" Target="fonts/font7.fntdata"/><Relationship Id="rId165" Type="http://schemas.openxmlformats.org/officeDocument/2006/relationships/font" Target="fonts/font12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slide" Target="slides/slide22.xml"/><Relationship Id="rId118" Type="http://schemas.openxmlformats.org/officeDocument/2006/relationships/slide" Target="slides/slide27.xml"/><Relationship Id="rId134" Type="http://schemas.openxmlformats.org/officeDocument/2006/relationships/slide" Target="slides/slide43.xml"/><Relationship Id="rId139" Type="http://schemas.openxmlformats.org/officeDocument/2006/relationships/slide" Target="slides/slide48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slide" Target="slides/slide59.xml"/><Relationship Id="rId155" Type="http://schemas.openxmlformats.org/officeDocument/2006/relationships/font" Target="fonts/font2.fntdata"/><Relationship Id="rId171" Type="http://schemas.openxmlformats.org/officeDocument/2006/relationships/font" Target="fonts/font18.fntdata"/><Relationship Id="rId176" Type="http://schemas.openxmlformats.org/officeDocument/2006/relationships/tableStyles" Target="tableStyles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12.xml"/><Relationship Id="rId108" Type="http://schemas.openxmlformats.org/officeDocument/2006/relationships/slide" Target="slides/slide17.xml"/><Relationship Id="rId124" Type="http://schemas.openxmlformats.org/officeDocument/2006/relationships/slide" Target="slides/slide33.xml"/><Relationship Id="rId129" Type="http://schemas.openxmlformats.org/officeDocument/2006/relationships/slide" Target="slides/slide38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slideMaster" Target="slideMasters/slideMaster2.xml"/><Relationship Id="rId96" Type="http://schemas.openxmlformats.org/officeDocument/2006/relationships/slide" Target="slides/slide5.xml"/><Relationship Id="rId140" Type="http://schemas.openxmlformats.org/officeDocument/2006/relationships/slide" Target="slides/slide49.xml"/><Relationship Id="rId145" Type="http://schemas.openxmlformats.org/officeDocument/2006/relationships/slide" Target="slides/slide54.xml"/><Relationship Id="rId161" Type="http://schemas.openxmlformats.org/officeDocument/2006/relationships/font" Target="fonts/font8.fntdata"/><Relationship Id="rId166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23.xml"/><Relationship Id="rId119" Type="http://schemas.openxmlformats.org/officeDocument/2006/relationships/slide" Target="slides/slide28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94" Type="http://schemas.openxmlformats.org/officeDocument/2006/relationships/slide" Target="slides/slide3.xml"/><Relationship Id="rId99" Type="http://schemas.openxmlformats.org/officeDocument/2006/relationships/slide" Target="slides/slide8.xml"/><Relationship Id="rId101" Type="http://schemas.openxmlformats.org/officeDocument/2006/relationships/slide" Target="slides/slide10.xml"/><Relationship Id="rId122" Type="http://schemas.openxmlformats.org/officeDocument/2006/relationships/slide" Target="slides/slide31.xml"/><Relationship Id="rId130" Type="http://schemas.openxmlformats.org/officeDocument/2006/relationships/slide" Target="slides/slide39.xml"/><Relationship Id="rId135" Type="http://schemas.openxmlformats.org/officeDocument/2006/relationships/slide" Target="slides/slide44.xml"/><Relationship Id="rId143" Type="http://schemas.openxmlformats.org/officeDocument/2006/relationships/slide" Target="slides/slide52.xml"/><Relationship Id="rId148" Type="http://schemas.openxmlformats.org/officeDocument/2006/relationships/slide" Target="slides/slide57.xml"/><Relationship Id="rId151" Type="http://schemas.openxmlformats.org/officeDocument/2006/relationships/slide" Target="slides/slide60.xml"/><Relationship Id="rId156" Type="http://schemas.openxmlformats.org/officeDocument/2006/relationships/font" Target="fonts/font3.fntdata"/><Relationship Id="rId164" Type="http://schemas.openxmlformats.org/officeDocument/2006/relationships/font" Target="fonts/font11.fntdata"/><Relationship Id="rId169" Type="http://schemas.openxmlformats.org/officeDocument/2006/relationships/font" Target="fonts/font16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72" Type="http://schemas.openxmlformats.org/officeDocument/2006/relationships/font" Target="fonts/font19.fntdata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18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slide" Target="slides/slide6.xml"/><Relationship Id="rId104" Type="http://schemas.openxmlformats.org/officeDocument/2006/relationships/slide" Target="slides/slide13.xml"/><Relationship Id="rId120" Type="http://schemas.openxmlformats.org/officeDocument/2006/relationships/slide" Target="slides/slide29.xml"/><Relationship Id="rId125" Type="http://schemas.openxmlformats.org/officeDocument/2006/relationships/slide" Target="slides/slide34.xml"/><Relationship Id="rId141" Type="http://schemas.openxmlformats.org/officeDocument/2006/relationships/slide" Target="slides/slide50.xml"/><Relationship Id="rId146" Type="http://schemas.openxmlformats.org/officeDocument/2006/relationships/slide" Target="slides/slide55.xml"/><Relationship Id="rId167" Type="http://schemas.openxmlformats.org/officeDocument/2006/relationships/font" Target="fonts/font14.fntdata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slide" Target="slides/slide1.xml"/><Relationship Id="rId162" Type="http://schemas.openxmlformats.org/officeDocument/2006/relationships/font" Target="fonts/font9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slide" Target="slides/slide19.xml"/><Relationship Id="rId115" Type="http://schemas.openxmlformats.org/officeDocument/2006/relationships/slide" Target="slides/slide24.xml"/><Relationship Id="rId131" Type="http://schemas.openxmlformats.org/officeDocument/2006/relationships/slide" Target="slides/slide40.xml"/><Relationship Id="rId136" Type="http://schemas.openxmlformats.org/officeDocument/2006/relationships/slide" Target="slides/slide45.xml"/><Relationship Id="rId157" Type="http://schemas.openxmlformats.org/officeDocument/2006/relationships/font" Target="fonts/font4.fntdata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slide" Target="slides/slide61.xml"/><Relationship Id="rId173" Type="http://schemas.openxmlformats.org/officeDocument/2006/relationships/presProps" Target="presProp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slide" Target="slides/slide9.xml"/><Relationship Id="rId105" Type="http://schemas.openxmlformats.org/officeDocument/2006/relationships/slide" Target="slides/slide14.xml"/><Relationship Id="rId126" Type="http://schemas.openxmlformats.org/officeDocument/2006/relationships/slide" Target="slides/slide35.xml"/><Relationship Id="rId147" Type="http://schemas.openxmlformats.org/officeDocument/2006/relationships/slide" Target="slides/slide56.xml"/><Relationship Id="rId168" Type="http://schemas.openxmlformats.org/officeDocument/2006/relationships/font" Target="fonts/font15.fntdata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slide" Target="slides/slide2.xml"/><Relationship Id="rId98" Type="http://schemas.openxmlformats.org/officeDocument/2006/relationships/slide" Target="slides/slide7.xml"/><Relationship Id="rId121" Type="http://schemas.openxmlformats.org/officeDocument/2006/relationships/slide" Target="slides/slide30.xml"/><Relationship Id="rId142" Type="http://schemas.openxmlformats.org/officeDocument/2006/relationships/slide" Target="slides/slide51.xml"/><Relationship Id="rId163" Type="http://schemas.openxmlformats.org/officeDocument/2006/relationships/font" Target="fonts/font10.fntdata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" Target="slides/slide25.xml"/><Relationship Id="rId137" Type="http://schemas.openxmlformats.org/officeDocument/2006/relationships/slide" Target="slides/slide46.xml"/><Relationship Id="rId158" Type="http://schemas.openxmlformats.org/officeDocument/2006/relationships/font" Target="fonts/font5.fntdata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slide" Target="slides/slide20.xml"/><Relationship Id="rId132" Type="http://schemas.openxmlformats.org/officeDocument/2006/relationships/slide" Target="slides/slide41.xml"/><Relationship Id="rId153" Type="http://schemas.openxmlformats.org/officeDocument/2006/relationships/notesMaster" Target="notesMasters/notesMaster1.xml"/><Relationship Id="rId174" Type="http://schemas.openxmlformats.org/officeDocument/2006/relationships/viewProps" Target="viewProps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15.xml"/><Relationship Id="rId127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oad%20typ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ege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Casualties by severity and road type (2015)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Built Up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Sheet1!$C$3:$C$6</c:f>
              <c:numCache>
                <c:formatCode>General</c:formatCode>
                <c:ptCount val="4"/>
                <c:pt idx="0">
                  <c:v>43</c:v>
                </c:pt>
                <c:pt idx="1">
                  <c:v>67</c:v>
                </c:pt>
                <c:pt idx="2">
                  <c:v>73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B-4746-85EB-AB15AA2C8DBE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Non Built Up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Sheet1!$D$3:$D$6</c:f>
              <c:numCache>
                <c:formatCode>General</c:formatCode>
                <c:ptCount val="4"/>
                <c:pt idx="0">
                  <c:v>51</c:v>
                </c:pt>
                <c:pt idx="1">
                  <c:v>30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B-4746-85EB-AB15AA2C8DBE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Motorway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B-4746-85EB-AB15AA2C8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15364472"/>
        <c:axId val="515361520"/>
      </c:barChart>
      <c:catAx>
        <c:axId val="515364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1520"/>
        <c:crosses val="autoZero"/>
        <c:auto val="1"/>
        <c:lblAlgn val="ctr"/>
        <c:lblOffset val="100"/>
        <c:noMultiLvlLbl val="0"/>
      </c:catAx>
      <c:valAx>
        <c:axId val="515361520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4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Sheet1!$I$12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Sheet1!$I$13:$I$14</c:f>
              <c:numCache>
                <c:formatCode>General</c:formatCode>
                <c:ptCount val="2"/>
                <c:pt idx="0">
                  <c:v>35.71</c:v>
                </c:pt>
                <c:pt idx="1">
                  <c:v>22.22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B0-4EF2-82B7-D397747E2EC8}"/>
            </c:ext>
          </c:extLst>
        </c:ser>
        <c:ser>
          <c:idx val="1"/>
          <c:order val="1"/>
          <c:tx>
            <c:strRef>
              <c:f>Sheet1!$J$12</c:f>
              <c:strCache>
                <c:ptCount val="1"/>
                <c:pt idx="0">
                  <c:v>Avg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Sheet1!$J$13:$J$14</c:f>
              <c:numCache>
                <c:formatCode>General</c:formatCode>
                <c:ptCount val="2"/>
                <c:pt idx="0">
                  <c:v>62.62</c:v>
                </c:pt>
                <c:pt idx="1">
                  <c:v>42.28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B0-4EF2-82B7-D397747E2EC8}"/>
            </c:ext>
          </c:extLst>
        </c:ser>
        <c:ser>
          <c:idx val="2"/>
          <c:order val="2"/>
          <c:tx>
            <c:strRef>
              <c:f>Sheet1!$K$12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Sheet1!$K$13:$K$14</c:f>
              <c:numCache>
                <c:formatCode>General</c:formatCode>
                <c:ptCount val="2"/>
                <c:pt idx="0">
                  <c:v>100</c:v>
                </c:pt>
                <c:pt idx="1">
                  <c:v>66.67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B0-4EF2-82B7-D397747E2E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15504704"/>
        <c:axId val="515498472"/>
      </c:barChart>
      <c:catAx>
        <c:axId val="515504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498472"/>
        <c:crosses val="autoZero"/>
        <c:auto val="1"/>
        <c:lblAlgn val="ctr"/>
        <c:lblOffset val="100"/>
        <c:noMultiLvlLbl val="0"/>
      </c:catAx>
      <c:valAx>
        <c:axId val="51549847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Percentage Correct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1550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97A-4539-93F6-CCE14C1872A7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97A-4539-93F6-CCE14C1872A7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97A-4539-93F6-CCE14C1872A7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97A-4539-93F6-CCE14C187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AD2-4FF4-8F99-221D2B61BF69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AD2-4FF4-8F99-221D2B61BF69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AD2-4FF4-8F99-221D2B61BF69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AD2-4FF4-8F99-221D2B61B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videos locally using motion detection</a:t>
          </a: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Detect license plates using </a:t>
          </a:r>
          <a:r>
            <a:rPr lang="en-US" sz="2400" b="1" dirty="0">
              <a:solidFill>
                <a:schemeClr val="bg1"/>
              </a:solidFill>
            </a:rPr>
            <a:t>OpenALPR</a:t>
          </a: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Extract unique plates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Multiple parameters for tweaking</a:t>
          </a: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0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0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plates with metadata in database</a:t>
          </a: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0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0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Consecutive frames will likely be the same car</a:t>
          </a: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18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1800"/>
        </a:p>
      </dgm:t>
    </dgm:pt>
    <dgm:pt modelId="{FCAC9FC8-F898-4BAC-B806-515E3248379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Process videos when idle</a:t>
          </a:r>
        </a:p>
      </dgm:t>
    </dgm:pt>
    <dgm:pt modelId="{BB81BED8-877F-4842-AA06-8241FA409410}" type="parTrans" cxnId="{EB383EA6-F408-440B-911F-75E928C46DB0}">
      <dgm:prSet/>
      <dgm:spPr/>
      <dgm:t>
        <a:bodyPr/>
        <a:lstStyle/>
        <a:p>
          <a:endParaRPr lang="en-US" sz="1600"/>
        </a:p>
      </dgm:t>
    </dgm:pt>
    <dgm:pt modelId="{091E0F4D-89B8-447B-B504-516630982B15}" type="sibTrans" cxnId="{EB383EA6-F408-440B-911F-75E928C46DB0}">
      <dgm:prSet/>
      <dgm:spPr/>
      <dgm:t>
        <a:bodyPr/>
        <a:lstStyle/>
        <a:p>
          <a:endParaRPr lang="en-US" sz="1600"/>
        </a:p>
      </dgm:t>
    </dgm:pt>
    <dgm:pt modelId="{02944ABD-39B1-487D-9655-23E69527FCFD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</dgm:t>
    </dgm:pt>
    <dgm:pt modelId="{BFA20AEC-BBDA-4DEE-8EA9-2E6B9B41F39E}" type="parTrans" cxnId="{0D5689B4-48A2-4D36-9F9D-313A4CBC0336}">
      <dgm:prSet/>
      <dgm:spPr/>
      <dgm:t>
        <a:bodyPr/>
        <a:lstStyle/>
        <a:p>
          <a:endParaRPr lang="en-US" sz="1800"/>
        </a:p>
      </dgm:t>
    </dgm:pt>
    <dgm:pt modelId="{8258655F-1C62-4711-991C-D6A89E762818}" type="sibTrans" cxnId="{0D5689B4-48A2-4D36-9F9D-313A4CBC0336}">
      <dgm:prSet/>
      <dgm:spPr/>
      <dgm:t>
        <a:bodyPr/>
        <a:lstStyle/>
        <a:p>
          <a:endParaRPr lang="en-US" sz="1800"/>
        </a:p>
      </dgm:t>
    </dgm:pt>
    <dgm:pt modelId="{F8991366-3DA4-4559-9481-2F31AF4B2F5A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gm:t>
    </dgm:pt>
    <dgm:pt modelId="{367AED7E-6FB8-4A8C-9104-A2C153279A4A}" type="parTrans" cxnId="{E80932F0-FF3B-4710-8308-49E30ECBC744}">
      <dgm:prSet/>
      <dgm:spPr/>
      <dgm:t>
        <a:bodyPr/>
        <a:lstStyle/>
        <a:p>
          <a:endParaRPr lang="en-US" sz="1800"/>
        </a:p>
      </dgm:t>
    </dgm:pt>
    <dgm:pt modelId="{5CE03A5B-3BE1-49D5-AF4B-D37E410C58BC}" type="sibTrans" cxnId="{E80932F0-FF3B-4710-8308-49E30ECBC744}">
      <dgm:prSet/>
      <dgm:spPr/>
      <dgm:t>
        <a:bodyPr/>
        <a:lstStyle/>
        <a:p>
          <a:endParaRPr lang="en-US" sz="18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926E09D-A597-4ABE-8421-9EC8A128EB7F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C9183E1E-4510-4ACE-8C20-5C1463742CD5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847C80B-6152-49F6-AD04-3D2BCF4244F6}" type="pres">
      <dgm:prSet presAssocID="{6E940E82-B435-4F39-A341-D71B1336C2E6}" presName="Child5" presStyleLbl="revTx" presStyleIdx="0" presStyleCnt="3">
        <dgm:presLayoutVars>
          <dgm:chMax val="0"/>
          <dgm:chPref val="0"/>
          <dgm:bulletEnabled val="1"/>
        </dgm:presLayoutVars>
      </dgm:prSet>
      <dgm:spPr>
        <a:xfrm>
          <a:off x="10320406" y="3689350"/>
          <a:ext cx="2173859" cy="1276768"/>
        </a:xfrm>
        <a:prstGeom prst="rect">
          <a:avLst/>
        </a:prstGeom>
      </dgm:spPr>
    </dgm:pt>
    <dgm:pt modelId="{6BA97315-EF10-4C13-8F43-AF341ECF0080}" type="pres">
      <dgm:prSet presAssocID="{6E940E82-B435-4F39-A341-D71B1336C2E6}" presName="Parent5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53AC348-2038-4DAB-9E2C-2D23C010813B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77CE227-3584-40FF-855C-E769E4456F54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64372C9E-5310-463B-96B5-B4E43134C207}" type="pres">
      <dgm:prSet presAssocID="{A0FD6E65-A838-4CF0-89EF-C08282026207}" presName="Child4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F78C251-1947-456E-BE61-831C95F0B6D1}" type="pres">
      <dgm:prSet presAssocID="{A0FD6E65-A838-4CF0-89EF-C08282026207}" presName="Parent4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99C33E80-9331-4B21-88BC-52F7482E017D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85080ECD-2B70-4A2E-AD97-02DF57A194E7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385EE0F-0FFB-413B-81C4-098437EFD42E}" type="pres">
      <dgm:prSet presAssocID="{FA934F01-4494-4BFF-9D68-B8ADC5AFA6BF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101AA98-052A-43AD-A363-AF8B351AE36F}" type="pres">
      <dgm:prSet presAssocID="{FA934F01-4494-4BFF-9D68-B8ADC5AFA6B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78C0716-4EC5-479D-AA5C-299F822DA0F2}" type="pres">
      <dgm:prSet presAssocID="{FCAC9FC8-F898-4BAC-B806-515E32483797}" presName="Accent2" presStyleCnt="0"/>
      <dgm:spPr/>
    </dgm:pt>
    <dgm:pt modelId="{990C8ED8-0B91-452F-81FC-2B97385A66AE}" type="pres">
      <dgm:prSet presAssocID="{FCAC9FC8-F898-4BAC-B806-515E32483797}" presName="Accent" presStyleLbl="node1" presStyleIdx="3" presStyleCnt="5"/>
      <dgm:spPr/>
    </dgm:pt>
    <dgm:pt modelId="{AA6E16A4-7B28-4776-B7D8-F6EFFE1CDBE5}" type="pres">
      <dgm:prSet presAssocID="{FCAC9FC8-F898-4BAC-B806-515E32483797}" presName="ParentBackground2" presStyleCnt="0"/>
      <dgm:spPr/>
    </dgm:pt>
    <dgm:pt modelId="{A36BB060-698C-4781-B18E-F4BC9D97BCB2}" type="pres">
      <dgm:prSet presAssocID="{FCAC9FC8-F898-4BAC-B806-515E32483797}" presName="ParentBackground" presStyleLbl="fgAcc1" presStyleIdx="3" presStyleCnt="5"/>
      <dgm:spPr/>
    </dgm:pt>
    <dgm:pt modelId="{8B200C82-992E-4B58-A115-E1E72AD9DC94}" type="pres">
      <dgm:prSet presAssocID="{FCAC9FC8-F898-4BAC-B806-515E32483797}" presName="Parent2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D8DF3642-3D45-4507-9290-D2A9B1308DFA}" type="presOf" srcId="{4019B6DF-5B21-406C-A283-59F0A2CB3441}" destId="{1385EE0F-0FFB-413B-81C4-098437EFD42E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58205A45-BD43-4958-8F31-78EDB2351E91}" type="presOf" srcId="{FA934F01-4494-4BFF-9D68-B8ADC5AFA6BF}" destId="{74CE09B9-29BA-44BC-AC81-05D69928DE85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E342A152-E1B1-4C04-9546-A283071D2BC7}" type="presOf" srcId="{6E940E82-B435-4F39-A341-D71B1336C2E6}" destId="{6BA97315-EF10-4C13-8F43-AF341ECF0080}" srcOrd="1" destOrd="0" presId="urn:microsoft.com/office/officeart/2011/layout/CircleProcess"/>
    <dgm:cxn modelId="{3CA4247C-734B-4DCB-8443-82339B32E464}" type="presOf" srcId="{B7DC5766-35D2-4E00-B212-12B990F9479A}" destId="{64372C9E-5310-463B-96B5-B4E43134C207}" srcOrd="0" destOrd="0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00A98B9B-2220-40FA-A134-277A356BBF9F}" type="presOf" srcId="{FA934F01-4494-4BFF-9D68-B8ADC5AFA6BF}" destId="{3101AA98-052A-43AD-A363-AF8B351AE36F}" srcOrd="1" destOrd="0" presId="urn:microsoft.com/office/officeart/2011/layout/CircleProcess"/>
    <dgm:cxn modelId="{EB383EA6-F408-440B-911F-75E928C46DB0}" srcId="{1F57CBE8-CC40-478B-81F9-1DCD7ECBC87A}" destId="{FCAC9FC8-F898-4BAC-B806-515E32483797}" srcOrd="1" destOrd="0" parTransId="{BB81BED8-877F-4842-AA06-8241FA409410}" sibTransId="{091E0F4D-89B8-447B-B504-516630982B15}"/>
    <dgm:cxn modelId="{A6B142AD-AC85-41CB-803F-F5D635BF7A25}" type="presOf" srcId="{A0FD6E65-A838-4CF0-89EF-C08282026207}" destId="{BF78C251-1947-456E-BE61-831C95F0B6D1}" srcOrd="1" destOrd="0" presId="urn:microsoft.com/office/officeart/2011/layout/CircleProcess"/>
    <dgm:cxn modelId="{0D5689B4-48A2-4D36-9F9D-313A4CBC0336}" srcId="{6E940E82-B435-4F39-A341-D71B1336C2E6}" destId="{02944ABD-39B1-487D-9655-23E69527FCFD}" srcOrd="0" destOrd="0" parTransId="{BFA20AEC-BBDA-4DEE-8EA9-2E6B9B41F39E}" sibTransId="{8258655F-1C62-4711-991C-D6A89E762818}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EEC6C4D0-BBEB-4768-8321-6E5D59E369B2}" type="presOf" srcId="{A0FD6E65-A838-4CF0-89EF-C08282026207}" destId="{3DE8DFFB-1C93-44CE-9F92-7B9D6316885B}" srcOrd="0" destOrd="0" presId="urn:microsoft.com/office/officeart/2011/layout/CircleProcess"/>
    <dgm:cxn modelId="{6D322CE5-82BE-4EE9-A49A-C82F3CCA8FFC}" type="presOf" srcId="{FCAC9FC8-F898-4BAC-B806-515E32483797}" destId="{A36BB060-698C-4781-B18E-F4BC9D97BCB2}" srcOrd="0" destOrd="0" presId="urn:microsoft.com/office/officeart/2011/layout/CircleProcess"/>
    <dgm:cxn modelId="{248C7DEB-8DE2-4725-9570-12A4CAB6BE88}" type="presOf" srcId="{FCAC9FC8-F898-4BAC-B806-515E32483797}" destId="{8B200C82-992E-4B58-A115-E1E72AD9DC94}" srcOrd="1" destOrd="0" presId="urn:microsoft.com/office/officeart/2011/layout/CircleProcess"/>
    <dgm:cxn modelId="{E80932F0-FF3B-4710-8308-49E30ECBC744}" srcId="{6E940E82-B435-4F39-A341-D71B1336C2E6}" destId="{F8991366-3DA4-4559-9481-2F31AF4B2F5A}" srcOrd="1" destOrd="0" parTransId="{367AED7E-6FB8-4A8C-9104-A2C153279A4A}" sibTransId="{5CE03A5B-3BE1-49D5-AF4B-D37E410C58BC}"/>
    <dgm:cxn modelId="{75590FF6-8453-428B-A5CA-3D7098C8312E}" type="presOf" srcId="{6E940E82-B435-4F39-A341-D71B1336C2E6}" destId="{DD34F5C1-A75E-4A64-98E8-C68E765FA583}" srcOrd="0" destOrd="0" presId="urn:microsoft.com/office/officeart/2011/layout/CircleProcess"/>
    <dgm:cxn modelId="{D2089DF6-4853-4D02-8606-05634720C532}" type="presOf" srcId="{02944ABD-39B1-487D-9655-23E69527FCFD}" destId="{F847C80B-6152-49F6-AD04-3D2BCF4244F6}" srcOrd="0" destOrd="0" presId="urn:microsoft.com/office/officeart/2011/layout/CircleProcess"/>
    <dgm:cxn modelId="{D6CDD7F9-157D-463D-9B1E-94FDAEA67B84}" type="presOf" srcId="{F8991366-3DA4-4559-9481-2F31AF4B2F5A}" destId="{F847C80B-6152-49F6-AD04-3D2BCF4244F6}" srcOrd="0" destOrd="1" presId="urn:microsoft.com/office/officeart/2011/layout/CircleProcess"/>
    <dgm:cxn modelId="{62ACC06E-E924-46D6-B72C-598B878A186B}" type="presParOf" srcId="{E6268131-955D-44E6-A7E9-8EFCBE80C86E}" destId="{F926E09D-A597-4ABE-8421-9EC8A128EB7F}" srcOrd="0" destOrd="0" presId="urn:microsoft.com/office/officeart/2011/layout/CircleProcess"/>
    <dgm:cxn modelId="{D8CBC478-7B93-43F5-B20E-DFAF5D9D459C}" type="presParOf" srcId="{F926E09D-A597-4ABE-8421-9EC8A128EB7F}" destId="{4E1623E7-404E-49F7-9562-B62AB591A718}" srcOrd="0" destOrd="0" presId="urn:microsoft.com/office/officeart/2011/layout/CircleProcess"/>
    <dgm:cxn modelId="{A5549C54-A1A7-4837-B0B2-4BC89BA31A7B}" type="presParOf" srcId="{E6268131-955D-44E6-A7E9-8EFCBE80C86E}" destId="{C9183E1E-4510-4ACE-8C20-5C1463742CD5}" srcOrd="1" destOrd="0" presId="urn:microsoft.com/office/officeart/2011/layout/CircleProcess"/>
    <dgm:cxn modelId="{AD7E1B1C-D2D6-46DE-9409-0A1B0288843E}" type="presParOf" srcId="{C9183E1E-4510-4ACE-8C20-5C1463742CD5}" destId="{DD34F5C1-A75E-4A64-98E8-C68E765FA583}" srcOrd="0" destOrd="0" presId="urn:microsoft.com/office/officeart/2011/layout/CircleProcess"/>
    <dgm:cxn modelId="{DEE68A65-28E1-400E-93DC-138B6E947745}" type="presParOf" srcId="{E6268131-955D-44E6-A7E9-8EFCBE80C86E}" destId="{F847C80B-6152-49F6-AD04-3D2BCF4244F6}" srcOrd="2" destOrd="0" presId="urn:microsoft.com/office/officeart/2011/layout/CircleProcess"/>
    <dgm:cxn modelId="{F67F452F-4113-46B3-9B82-E426834C4D0F}" type="presParOf" srcId="{E6268131-955D-44E6-A7E9-8EFCBE80C86E}" destId="{6BA97315-EF10-4C13-8F43-AF341ECF0080}" srcOrd="3" destOrd="0" presId="urn:microsoft.com/office/officeart/2011/layout/CircleProcess"/>
    <dgm:cxn modelId="{51F009F6-EC26-4AFD-BA46-8045C4466CA0}" type="presParOf" srcId="{E6268131-955D-44E6-A7E9-8EFCBE80C86E}" destId="{153AC348-2038-4DAB-9E2C-2D23C010813B}" srcOrd="4" destOrd="0" presId="urn:microsoft.com/office/officeart/2011/layout/CircleProcess"/>
    <dgm:cxn modelId="{029BA59D-2186-4416-97C0-2381FCB7C5E5}" type="presParOf" srcId="{153AC348-2038-4DAB-9E2C-2D23C010813B}" destId="{DD276D60-17A8-4F87-A7CE-EEFCDCF7FAAC}" srcOrd="0" destOrd="0" presId="urn:microsoft.com/office/officeart/2011/layout/CircleProcess"/>
    <dgm:cxn modelId="{4D47B2C7-3076-4018-9998-2C8A767993C7}" type="presParOf" srcId="{E6268131-955D-44E6-A7E9-8EFCBE80C86E}" destId="{D77CE227-3584-40FF-855C-E769E4456F54}" srcOrd="5" destOrd="0" presId="urn:microsoft.com/office/officeart/2011/layout/CircleProcess"/>
    <dgm:cxn modelId="{2752CD12-F7E3-4ECE-AB1A-889DF1F8F4BD}" type="presParOf" srcId="{D77CE227-3584-40FF-855C-E769E4456F54}" destId="{3DE8DFFB-1C93-44CE-9F92-7B9D6316885B}" srcOrd="0" destOrd="0" presId="urn:microsoft.com/office/officeart/2011/layout/CircleProcess"/>
    <dgm:cxn modelId="{C7D9DAD7-4A9C-4367-ADA4-CB59F3FFF562}" type="presParOf" srcId="{E6268131-955D-44E6-A7E9-8EFCBE80C86E}" destId="{64372C9E-5310-463B-96B5-B4E43134C207}" srcOrd="6" destOrd="0" presId="urn:microsoft.com/office/officeart/2011/layout/CircleProcess"/>
    <dgm:cxn modelId="{5B64304A-CD75-4446-A812-987D9A2EC81F}" type="presParOf" srcId="{E6268131-955D-44E6-A7E9-8EFCBE80C86E}" destId="{BF78C251-1947-456E-BE61-831C95F0B6D1}" srcOrd="7" destOrd="0" presId="urn:microsoft.com/office/officeart/2011/layout/CircleProcess"/>
    <dgm:cxn modelId="{0B985B01-7C80-4BAE-9296-0E778E33C79C}" type="presParOf" srcId="{E6268131-955D-44E6-A7E9-8EFCBE80C86E}" destId="{99C33E80-9331-4B21-88BC-52F7482E017D}" srcOrd="8" destOrd="0" presId="urn:microsoft.com/office/officeart/2011/layout/CircleProcess"/>
    <dgm:cxn modelId="{B0A06EC9-B67B-400E-A633-A17124E05CB0}" type="presParOf" srcId="{99C33E80-9331-4B21-88BC-52F7482E017D}" destId="{3CA37704-6FB6-44E6-BC2C-0F187547B779}" srcOrd="0" destOrd="0" presId="urn:microsoft.com/office/officeart/2011/layout/CircleProcess"/>
    <dgm:cxn modelId="{69BA35A9-DC8A-4877-AF25-A0637EC16864}" type="presParOf" srcId="{E6268131-955D-44E6-A7E9-8EFCBE80C86E}" destId="{85080ECD-2B70-4A2E-AD97-02DF57A194E7}" srcOrd="9" destOrd="0" presId="urn:microsoft.com/office/officeart/2011/layout/CircleProcess"/>
    <dgm:cxn modelId="{BE6229E8-C7E2-41A3-B9F3-3ADA9103151A}" type="presParOf" srcId="{85080ECD-2B70-4A2E-AD97-02DF57A194E7}" destId="{74CE09B9-29BA-44BC-AC81-05D69928DE85}" srcOrd="0" destOrd="0" presId="urn:microsoft.com/office/officeart/2011/layout/CircleProcess"/>
    <dgm:cxn modelId="{2991C1F4-2133-48CA-AD5E-7F22D0F350E2}" type="presParOf" srcId="{E6268131-955D-44E6-A7E9-8EFCBE80C86E}" destId="{1385EE0F-0FFB-413B-81C4-098437EFD42E}" srcOrd="10" destOrd="0" presId="urn:microsoft.com/office/officeart/2011/layout/CircleProcess"/>
    <dgm:cxn modelId="{D7E06194-4426-4F1A-AA05-91450800EEEE}" type="presParOf" srcId="{E6268131-955D-44E6-A7E9-8EFCBE80C86E}" destId="{3101AA98-052A-43AD-A363-AF8B351AE36F}" srcOrd="11" destOrd="0" presId="urn:microsoft.com/office/officeart/2011/layout/CircleProcess"/>
    <dgm:cxn modelId="{D45ACA01-853A-4AB1-9240-A604B7C2A363}" type="presParOf" srcId="{E6268131-955D-44E6-A7E9-8EFCBE80C86E}" destId="{778C0716-4EC5-479D-AA5C-299F822DA0F2}" srcOrd="12" destOrd="0" presId="urn:microsoft.com/office/officeart/2011/layout/CircleProcess"/>
    <dgm:cxn modelId="{67F5DBD8-4887-42C3-A8F1-4C8D807D6355}" type="presParOf" srcId="{778C0716-4EC5-479D-AA5C-299F822DA0F2}" destId="{990C8ED8-0B91-452F-81FC-2B97385A66AE}" srcOrd="0" destOrd="0" presId="urn:microsoft.com/office/officeart/2011/layout/CircleProcess"/>
    <dgm:cxn modelId="{81B60994-2327-4698-AD00-7499C78C75C8}" type="presParOf" srcId="{E6268131-955D-44E6-A7E9-8EFCBE80C86E}" destId="{AA6E16A4-7B28-4776-B7D8-F6EFFE1CDBE5}" srcOrd="13" destOrd="0" presId="urn:microsoft.com/office/officeart/2011/layout/CircleProcess"/>
    <dgm:cxn modelId="{52A53B9B-FD47-434C-8FBA-44289425D971}" type="presParOf" srcId="{AA6E16A4-7B28-4776-B7D8-F6EFFE1CDBE5}" destId="{A36BB060-698C-4781-B18E-F4BC9D97BCB2}" srcOrd="0" destOrd="0" presId="urn:microsoft.com/office/officeart/2011/layout/CircleProcess"/>
    <dgm:cxn modelId="{E8C5D475-D254-42FD-994B-8D5CA2EBDFC9}" type="presParOf" srcId="{E6268131-955D-44E6-A7E9-8EFCBE80C86E}" destId="{8B200C82-992E-4B58-A115-E1E72AD9DC94}" srcOrd="14" destOrd="0" presId="urn:microsoft.com/office/officeart/2011/layout/CircleProcess"/>
    <dgm:cxn modelId="{A10117F4-2DA9-46CE-A125-1FB7CC9824FC}" type="presParOf" srcId="{E6268131-955D-44E6-A7E9-8EFCBE80C86E}" destId="{7246B4B4-FB10-495D-8691-5B6D00F3BA94}" srcOrd="15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6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7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plates with metadata in database</a:t>
          </a:r>
        </a:p>
      </dsp:txBody>
      <dsp:txXfrm>
        <a:off x="10631488" y="1705537"/>
        <a:ext cx="1552933" cy="1552638"/>
      </dsp:txXfrm>
    </dsp:sp>
    <dsp:sp modelId="{F847C80B-6152-49F6-AD04-3D2BCF4244F6}">
      <dsp:nvSpPr>
        <dsp:cNvPr id="0" name=""/>
        <dsp:cNvSpPr/>
      </dsp:nvSpPr>
      <dsp:spPr>
        <a:xfrm>
          <a:off x="10320406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sp:txBody>
      <dsp:txXfrm>
        <a:off x="10320406" y="3689350"/>
        <a:ext cx="2173859" cy="127676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Extract unique plates</a:t>
          </a:r>
        </a:p>
      </dsp:txBody>
      <dsp:txXfrm>
        <a:off x="8224627" y="1705537"/>
        <a:ext cx="1552933" cy="1552638"/>
      </dsp:txXfrm>
    </dsp:sp>
    <dsp:sp modelId="{64372C9E-5310-463B-96B5-B4E43134C207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Consecutive frames will likely be the same car</a:t>
          </a: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Detect license plates using </a:t>
          </a:r>
          <a:r>
            <a:rPr lang="en-US" sz="2400" b="1" kern="1200" dirty="0">
              <a:solidFill>
                <a:schemeClr val="bg1"/>
              </a:solidFill>
            </a:rPr>
            <a:t>OpenALPR</a:t>
          </a:r>
        </a:p>
      </dsp:txBody>
      <dsp:txXfrm>
        <a:off x="5817766" y="1705537"/>
        <a:ext cx="1552933" cy="1552638"/>
      </dsp:txXfrm>
    </dsp:sp>
    <dsp:sp modelId="{1385EE0F-0FFB-413B-81C4-098437EFD42E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Multiple parameters for tweaking</a:t>
          </a:r>
        </a:p>
      </dsp:txBody>
      <dsp:txXfrm>
        <a:off x="5507923" y="3689350"/>
        <a:ext cx="2173859" cy="1276768"/>
      </dsp:txXfrm>
    </dsp:sp>
    <dsp:sp modelId="{990C8ED8-0B91-452F-81FC-2B97385A66AE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BB060-698C-4781-B18E-F4BC9D97BCB2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Process videos when idle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videos locally using motion detection</a:t>
          </a: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notes page is used to store data - Do not edit the notes. UFBUVGVtcGxhdGVNYXJrZXI=@VGl0bGUgMQ==@UHB0TGFic0FnZW5kYV8mXkBWaXN1YWxBZ2VuZGFJbWFnZV8mXkBNb3RpdmF0aW9uXzI=@UHB0TGFic0FnZW5kYV8mXkBWaXN1YWxBZ2VuZGFJbWFnZV8mXkBQcm9qZWN0IFNwZWNpZmljYXRpb25fMw==@UHB0TGFic0FnZW5kYV8mXkBWaXN1YWxBZ2VuZGFJbWFnZV8mXkBIaWdoIExldmVsIERlc2lnbl80@UHB0TGFic0FnZW5kYV8mXkBWaXN1YWxBZ2VuZGFJbWFnZV8mXkBJbXBsZW1lbnRhdGlvbiBhbmQgVGVzdGluZ181@UHB0TGFic0FnZW5kYV8mXkBWaXN1YWxBZ2VuZGFJbWFnZV8mXkBEZW1vXzY=@UHB0TGFic0FnZW5kYV8mXkBWaXN1YWxBZ2VuZGFJbWFnZV8mXkBFdmFsdWF0aW9uIGFuZCBDb25jbHVzaW9uXzc=@2188161514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868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572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7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971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90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64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466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09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0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Adobe Garamond Pro" panose="02020502060506020403" pitchFamily="18" charset="0"/>
              </a:rPr>
              <a:t>Good morning.</a:t>
            </a:r>
          </a:p>
          <a:p>
            <a:endParaRPr lang="en-US" sz="1800" baseline="0" dirty="0">
              <a:latin typeface="Adobe Garamond Pro" panose="02020502060506020403" pitchFamily="18" charset="0"/>
            </a:endParaRPr>
          </a:p>
          <a:p>
            <a:r>
              <a:rPr lang="en-US" sz="1800" baseline="0" dirty="0">
                <a:latin typeface="Adobe Garamond Pro" panose="02020502060506020403" pitchFamily="18" charset="0"/>
              </a:rPr>
              <a:t>My name is Jeremy Chan, and welcome to my final year project presentation, on creating a distributed road traffic speed monitoring system.</a:t>
            </a:r>
            <a:endParaRPr lang="en-GB" sz="1800" dirty="0">
              <a:latin typeface="Adobe Garamond Pro" panose="020205020605060204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90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708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107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293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595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614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633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059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68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75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954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glance, this project</a:t>
            </a:r>
            <a:r>
              <a:rPr lang="en-US" baseline="0" dirty="0"/>
              <a:t> is an implementation based project.</a:t>
            </a:r>
          </a:p>
          <a:p>
            <a:endParaRPr lang="en-US" baseline="0" dirty="0"/>
          </a:p>
          <a:p>
            <a:r>
              <a:rPr lang="en-US" baseline="0" dirty="0"/>
              <a:t>It uses a camera connected to a Raspberry Pi to catch speeding motorists by detecting their license plates, sharing it with others, and working out the average speed of the vehicle.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Details of speeding motorists can then be posted online on social platforms.</a:t>
            </a:r>
            <a:endParaRPr lang="en-GB" dirty="0"/>
          </a:p>
          <a:p>
            <a:endParaRPr lang="en-US" baseline="0" dirty="0"/>
          </a:p>
          <a:p>
            <a:r>
              <a:rPr lang="en-US" baseline="0" dirty="0"/>
              <a:t>It leverages existing LPR technologies, but creates a NEW P2P network, eliminating the need for a central, government controlled, server</a:t>
            </a:r>
          </a:p>
          <a:p>
            <a:endParaRPr lang="en-US" baseline="0" dirty="0"/>
          </a:p>
          <a:p>
            <a:r>
              <a:rPr lang="en-US" baseline="0" dirty="0"/>
              <a:t>The rundown on this presentation is a general overview on the project details, followed by high level design of the individual components, followed by implementation and testing.</a:t>
            </a:r>
          </a:p>
          <a:p>
            <a:endParaRPr lang="en-US" baseline="0" dirty="0"/>
          </a:p>
          <a:p>
            <a:r>
              <a:rPr lang="en-US" baseline="0" dirty="0"/>
              <a:t>Finally, a demo, followed by an evaluation and a conclusion.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64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529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40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198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246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152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189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659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7275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77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motivation of the</a:t>
            </a:r>
            <a:r>
              <a:rPr lang="en-US" baseline="0" dirty="0"/>
              <a:t> project comes from reducing casualties from speeding cars. </a:t>
            </a:r>
          </a:p>
          <a:p>
            <a:endParaRPr lang="en-US" baseline="0" dirty="0"/>
          </a:p>
          <a:p>
            <a:r>
              <a:rPr lang="en-US" baseline="0" dirty="0"/>
              <a:t>While the higher the speed, the higher the fatality rate, most of the casualties lie in residential and urban areas.</a:t>
            </a:r>
          </a:p>
          <a:p>
            <a:endParaRPr lang="en-US" baseline="0" dirty="0"/>
          </a:p>
          <a:p>
            <a:r>
              <a:rPr lang="en-US" baseline="0" dirty="0"/>
              <a:t>Therefore, the system is targeted at providing average speed checks across non-motorway areas.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91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1943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50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833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064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3156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53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662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average</a:t>
            </a:r>
            <a:r>
              <a:rPr lang="en-US" baseline="0" dirty="0"/>
              <a:t> speed check cameras in all their yellow and orange glory are horrible to look at. </a:t>
            </a:r>
          </a:p>
          <a:p>
            <a:endParaRPr lang="en-US" baseline="0" dirty="0"/>
          </a:p>
          <a:p>
            <a:r>
              <a:rPr lang="en-US" baseline="0" dirty="0"/>
              <a:t>Putting a lot of them near homes would be detrimental to the streetscape, and therefore a discreet implementation is desired.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932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31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506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0DBA-C25B-435B-A0F2-7C96821B49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697C-450C-4BBC-AF4B-BA82C697C94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BC9F170-8672-4E30-B656-EC63CCECAA7F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8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488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670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68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446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26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11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09A9C-0D9A-491C-B4A7-C61F4B498847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4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86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8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064A4A-7A1F-4165-AD07-027B491497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1E9A-9154-4AF1-9E3B-9608BB8ACC3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0ED1-3E8F-4DB1-8241-620D86EE805A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DFCD-90C8-4C16-8B91-D8E11D6A0EF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91EEB-7052-41D5-8B7C-7B949640A90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0A5F0-15A6-48B8-AB92-6DF76B16F31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5D3E-C404-4A7A-AD7A-0EF319E4952C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2397659-E3BD-4842-8900-DCE7B68263B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tm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microsoft.com/office/2007/relationships/hdphoto" Target="../media/hdphoto7.wdp"/><Relationship Id="rId9" Type="http://schemas.microsoft.com/office/2007/relationships/hdphoto" Target="../media/hdphoto9.wdp"/><Relationship Id="rId1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54.png"/><Relationship Id="rId10" Type="http://schemas.microsoft.com/office/2007/relationships/hdphoto" Target="../media/hdphoto13.wdp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3.xml"/><Relationship Id="rId13" Type="http://schemas.openxmlformats.org/officeDocument/2006/relationships/customXml" Target="../../customXml/item23.xml"/><Relationship Id="rId18" Type="http://schemas.openxmlformats.org/officeDocument/2006/relationships/notesSlide" Target="../notesSlides/notesSlide27.xml"/><Relationship Id="rId3" Type="http://schemas.openxmlformats.org/officeDocument/2006/relationships/customXml" Target="../../customXml/item39.xml"/><Relationship Id="rId21" Type="http://schemas.openxmlformats.org/officeDocument/2006/relationships/image" Target="../media/image59.png"/><Relationship Id="rId7" Type="http://schemas.openxmlformats.org/officeDocument/2006/relationships/customXml" Target="../../customXml/item70.xml"/><Relationship Id="rId12" Type="http://schemas.openxmlformats.org/officeDocument/2006/relationships/customXml" Target="../../customXml/item69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50.xml"/><Relationship Id="rId16" Type="http://schemas.openxmlformats.org/officeDocument/2006/relationships/customXml" Target="../../customXml/item34.xml"/><Relationship Id="rId20" Type="http://schemas.openxmlformats.org/officeDocument/2006/relationships/image" Target="../media/image58.jpeg"/><Relationship Id="rId1" Type="http://schemas.openxmlformats.org/officeDocument/2006/relationships/customXml" Target="../../customXml/item75.xml"/><Relationship Id="rId6" Type="http://schemas.openxmlformats.org/officeDocument/2006/relationships/customXml" Target="../../customXml/item51.xml"/><Relationship Id="rId11" Type="http://schemas.openxmlformats.org/officeDocument/2006/relationships/customXml" Target="../../customXml/item52.xml"/><Relationship Id="rId5" Type="http://schemas.openxmlformats.org/officeDocument/2006/relationships/customXml" Target="../../customXml/item18.xml"/><Relationship Id="rId15" Type="http://schemas.openxmlformats.org/officeDocument/2006/relationships/customXml" Target="../../customXml/item10.xml"/><Relationship Id="rId10" Type="http://schemas.openxmlformats.org/officeDocument/2006/relationships/customXml" Target="../../customXml/item19.xml"/><Relationship Id="rId19" Type="http://schemas.openxmlformats.org/officeDocument/2006/relationships/image" Target="../media/image8.png"/><Relationship Id="rId4" Type="http://schemas.openxmlformats.org/officeDocument/2006/relationships/customXml" Target="../../customXml/item2.xml"/><Relationship Id="rId9" Type="http://schemas.openxmlformats.org/officeDocument/2006/relationships/customXml" Target="../../customXml/item1.xml"/><Relationship Id="rId14" Type="http://schemas.openxmlformats.org/officeDocument/2006/relationships/customXml" Target="../../customXml/item8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6.xml"/><Relationship Id="rId13" Type="http://schemas.openxmlformats.org/officeDocument/2006/relationships/customXml" Target="../../customXml/item24.xml"/><Relationship Id="rId18" Type="http://schemas.openxmlformats.org/officeDocument/2006/relationships/notesSlide" Target="../notesSlides/notesSlide28.xml"/><Relationship Id="rId3" Type="http://schemas.openxmlformats.org/officeDocument/2006/relationships/customXml" Target="../../customXml/item40.xml"/><Relationship Id="rId21" Type="http://schemas.openxmlformats.org/officeDocument/2006/relationships/image" Target="../media/image59.png"/><Relationship Id="rId7" Type="http://schemas.openxmlformats.org/officeDocument/2006/relationships/customXml" Target="../../customXml/item72.xml"/><Relationship Id="rId12" Type="http://schemas.openxmlformats.org/officeDocument/2006/relationships/customXml" Target="../../customXml/item63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71.xml"/><Relationship Id="rId16" Type="http://schemas.openxmlformats.org/officeDocument/2006/relationships/customXml" Target="../../customXml/item41.xml"/><Relationship Id="rId20" Type="http://schemas.openxmlformats.org/officeDocument/2006/relationships/image" Target="../media/image58.jpeg"/><Relationship Id="rId1" Type="http://schemas.openxmlformats.org/officeDocument/2006/relationships/customXml" Target="../../customXml/item61.xml"/><Relationship Id="rId6" Type="http://schemas.openxmlformats.org/officeDocument/2006/relationships/customXml" Target="../../customXml/item54.xml"/><Relationship Id="rId11" Type="http://schemas.openxmlformats.org/officeDocument/2006/relationships/customXml" Target="../../customXml/item53.xml"/><Relationship Id="rId5" Type="http://schemas.openxmlformats.org/officeDocument/2006/relationships/customXml" Target="../../customXml/item20.xml"/><Relationship Id="rId15" Type="http://schemas.openxmlformats.org/officeDocument/2006/relationships/customXml" Target="../../customXml/item12.xml"/><Relationship Id="rId10" Type="http://schemas.openxmlformats.org/officeDocument/2006/relationships/customXml" Target="../../customXml/item21.xml"/><Relationship Id="rId19" Type="http://schemas.openxmlformats.org/officeDocument/2006/relationships/image" Target="../media/image8.png"/><Relationship Id="rId4" Type="http://schemas.openxmlformats.org/officeDocument/2006/relationships/customXml" Target="../../customXml/item3.xml"/><Relationship Id="rId9" Type="http://schemas.openxmlformats.org/officeDocument/2006/relationships/customXml" Target="../../customXml/item4.xml"/><Relationship Id="rId14" Type="http://schemas.openxmlformats.org/officeDocument/2006/relationships/customXml" Target="../../customXml/item8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../customXml/item11.xml"/><Relationship Id="rId7" Type="http://schemas.microsoft.com/office/2007/relationships/hdphoto" Target="../media/hdphoto7.wdp"/><Relationship Id="rId2" Type="http://schemas.openxmlformats.org/officeDocument/2006/relationships/customXml" Target="../../customXml/item62.xml"/><Relationship Id="rId1" Type="http://schemas.openxmlformats.org/officeDocument/2006/relationships/customXml" Target="../../customXml/item35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../customXml/item89.xml"/><Relationship Id="rId7" Type="http://schemas.microsoft.com/office/2007/relationships/hdphoto" Target="../media/hdphoto7.wdp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66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../customXml/item29.xml"/><Relationship Id="rId7" Type="http://schemas.microsoft.com/office/2007/relationships/hdphoto" Target="../media/hdphoto7.wdp"/><Relationship Id="rId2" Type="http://schemas.openxmlformats.org/officeDocument/2006/relationships/customXml" Target="../../customXml/item68.xml"/><Relationship Id="rId1" Type="http://schemas.openxmlformats.org/officeDocument/2006/relationships/customXml" Target="../../customXml/item47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31.xml"/><Relationship Id="rId10" Type="http://schemas.openxmlformats.org/officeDocument/2006/relationships/image" Target="../media/image6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../customXml/item48.xml"/><Relationship Id="rId7" Type="http://schemas.microsoft.com/office/2007/relationships/hdphoto" Target="../media/hdphoto7.wdp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8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microsoft.com/office/2007/relationships/hdphoto" Target="../media/hdphoto16.wdp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8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microsoft.com/office/2007/relationships/hdphoto" Target="../media/hdphoto14.wdp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8.png"/><Relationship Id="rId5" Type="http://schemas.openxmlformats.org/officeDocument/2006/relationships/chart" Target="../charts/chart3.xml"/><Relationship Id="rId4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4.xml"/><Relationship Id="rId13" Type="http://schemas.openxmlformats.org/officeDocument/2006/relationships/customXml" Target="../../customXml/item77.xml"/><Relationship Id="rId18" Type="http://schemas.openxmlformats.org/officeDocument/2006/relationships/customXml" Target="../../customXml/item28.xml"/><Relationship Id="rId3" Type="http://schemas.openxmlformats.org/officeDocument/2006/relationships/customXml" Target="../../customXml/item26.xml"/><Relationship Id="rId21" Type="http://schemas.openxmlformats.org/officeDocument/2006/relationships/slideLayout" Target="../slideLayouts/slideLayout2.xml"/><Relationship Id="rId7" Type="http://schemas.openxmlformats.org/officeDocument/2006/relationships/customXml" Target="../../customXml/item65.xml"/><Relationship Id="rId12" Type="http://schemas.openxmlformats.org/officeDocument/2006/relationships/customXml" Target="../../customXml/item27.xml"/><Relationship Id="rId17" Type="http://schemas.openxmlformats.org/officeDocument/2006/relationships/customXml" Target="../../customXml/item57.xml"/><Relationship Id="rId2" Type="http://schemas.openxmlformats.org/officeDocument/2006/relationships/customXml" Target="../../customXml/item22.xml"/><Relationship Id="rId16" Type="http://schemas.openxmlformats.org/officeDocument/2006/relationships/customXml" Target="../../customXml/item45.xml"/><Relationship Id="rId20" Type="http://schemas.openxmlformats.org/officeDocument/2006/relationships/customXml" Target="../../customXml/item74.xml"/><Relationship Id="rId1" Type="http://schemas.openxmlformats.org/officeDocument/2006/relationships/customXml" Target="../../customXml/item43.xml"/><Relationship Id="rId6" Type="http://schemas.openxmlformats.org/officeDocument/2006/relationships/customXml" Target="../../customXml/item14.xml"/><Relationship Id="rId11" Type="http://schemas.openxmlformats.org/officeDocument/2006/relationships/customXml" Target="../../customXml/item15.xml"/><Relationship Id="rId24" Type="http://schemas.openxmlformats.org/officeDocument/2006/relationships/image" Target="../media/image8.png"/><Relationship Id="rId5" Type="http://schemas.openxmlformats.org/officeDocument/2006/relationships/customXml" Target="../../customXml/item86.xml"/><Relationship Id="rId15" Type="http://schemas.openxmlformats.org/officeDocument/2006/relationships/customXml" Target="../../customXml/item7.xml"/><Relationship Id="rId23" Type="http://schemas.openxmlformats.org/officeDocument/2006/relationships/chart" Target="../charts/chart4.xml"/><Relationship Id="rId10" Type="http://schemas.openxmlformats.org/officeDocument/2006/relationships/customXml" Target="../../customXml/item81.xml"/><Relationship Id="rId19" Type="http://schemas.openxmlformats.org/officeDocument/2006/relationships/customXml" Target="../../customXml/item46.xml"/><Relationship Id="rId4" Type="http://schemas.openxmlformats.org/officeDocument/2006/relationships/customXml" Target="../../customXml/item67.xml"/><Relationship Id="rId9" Type="http://schemas.openxmlformats.org/officeDocument/2006/relationships/customXml" Target="../../customXml/item87.xml"/><Relationship Id="rId14" Type="http://schemas.openxmlformats.org/officeDocument/2006/relationships/customXml" Target="../../customXml/item59.xml"/><Relationship Id="rId2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3.xml"/><Relationship Id="rId13" Type="http://schemas.openxmlformats.org/officeDocument/2006/relationships/image" Target="../media/image8.png"/><Relationship Id="rId3" Type="http://schemas.openxmlformats.org/officeDocument/2006/relationships/customXml" Target="../../customXml/item76.xml"/><Relationship Id="rId7" Type="http://schemas.openxmlformats.org/officeDocument/2006/relationships/customXml" Target="../../customXml/item56.xml"/><Relationship Id="rId12" Type="http://schemas.openxmlformats.org/officeDocument/2006/relationships/notesSlide" Target="../notesSlides/notesSlide37.xml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55.xml"/><Relationship Id="rId6" Type="http://schemas.openxmlformats.org/officeDocument/2006/relationships/customXml" Target="../../customXml/item5.xml"/><Relationship Id="rId11" Type="http://schemas.openxmlformats.org/officeDocument/2006/relationships/slideLayout" Target="../slideLayouts/slideLayout2.xml"/><Relationship Id="rId5" Type="http://schemas.openxmlformats.org/officeDocument/2006/relationships/customXml" Target="../../customXml/item25.xml"/><Relationship Id="rId10" Type="http://schemas.openxmlformats.org/officeDocument/2006/relationships/customXml" Target="../../customXml/item6.xml"/><Relationship Id="rId4" Type="http://schemas.openxmlformats.org/officeDocument/2006/relationships/customXml" Target="../../customXml/item42.xml"/><Relationship Id="rId9" Type="http://schemas.openxmlformats.org/officeDocument/2006/relationships/customXml" Target="../../customXml/item38.xml"/><Relationship Id="rId14" Type="http://schemas.openxmlformats.org/officeDocument/2006/relationships/chart" Target="../charts/char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hart" Target="../charts/chart1.xml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genda_&amp;^@Visual_&amp;^@Reference_&amp;^@20170626171724218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PTTemplateMarker"/>
          <p:cNvSpPr txBox="1"/>
          <p:nvPr/>
        </p:nvSpPr>
        <p:spPr>
          <a:xfrm>
            <a:off x="381000" y="6211669"/>
            <a:ext cx="11430000" cy="646331"/>
          </a:xfrm>
          <a:prstGeom prst="rect">
            <a:avLst/>
          </a:prstGeom>
          <a:solidFill>
            <a:srgbClr val="C00000"/>
          </a:solidFill>
        </p:spPr>
        <p:txBody>
          <a:bodyPr vert="horz" rtlCol="0">
            <a:normAutofit/>
          </a:bodyPr>
          <a:lstStyle/>
          <a:p>
            <a:pPr algn="ctr"/>
            <a:r>
              <a:rPr lang="en-GB" b="1">
                <a:solidFill>
                  <a:srgbClr val="FFFF00"/>
                </a:solidFill>
              </a:rPr>
              <a:t>This slide is used as a ‘Template' for generating agenda slides. Please do not delete this slide.</a:t>
            </a:r>
          </a:p>
          <a:p>
            <a:pPr algn="ctr"/>
            <a:r>
              <a:rPr lang="en-GB">
                <a:solidFill>
                  <a:srgbClr val="FFFFFF"/>
                </a:solidFill>
              </a:rPr>
              <a:t>Adjust the design of this slide and click the 'Sync Agenda' (in Agenda Lab) to replicate the design in the other slides.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none" dirty="0"/>
              <a:t>Agenda</a:t>
            </a:r>
          </a:p>
        </p:txBody>
      </p:sp>
      <p:pic>
        <p:nvPicPr>
          <p:cNvPr id="19" name="PptLabsAgenda_&amp;^@VisualAgendaImage_&amp;^@Motivation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2468880"/>
            <a:ext cx="2194560" cy="1234440"/>
          </a:xfrm>
          <a:prstGeom prst="rect">
            <a:avLst/>
          </a:prstGeom>
        </p:spPr>
      </p:pic>
      <p:pic>
        <p:nvPicPr>
          <p:cNvPr id="20" name="PptLabsAgenda_&amp;^@VisualAgendaImage_&amp;^@Project Specification_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2468880"/>
            <a:ext cx="2194560" cy="1234440"/>
          </a:xfrm>
          <a:prstGeom prst="rect">
            <a:avLst/>
          </a:prstGeom>
        </p:spPr>
      </p:pic>
      <p:pic>
        <p:nvPicPr>
          <p:cNvPr id="21" name="PptLabsAgenda_&amp;^@VisualAgendaImage_&amp;^@High Level Design_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20" y="2468880"/>
            <a:ext cx="2194560" cy="1234440"/>
          </a:xfrm>
          <a:prstGeom prst="rect">
            <a:avLst/>
          </a:prstGeom>
        </p:spPr>
      </p:pic>
      <p:pic>
        <p:nvPicPr>
          <p:cNvPr id="22" name="PptLabsAgenda_&amp;^@VisualAgendaImage_&amp;^@Implementation and Testing_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320" y="3840480"/>
            <a:ext cx="2194560" cy="1234440"/>
          </a:xfrm>
          <a:prstGeom prst="rect">
            <a:avLst/>
          </a:prstGeom>
        </p:spPr>
      </p:pic>
      <p:pic>
        <p:nvPicPr>
          <p:cNvPr id="23" name="PptLabsAgenda_&amp;^@VisualAgendaImage_&amp;^@Demo_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720" y="3840480"/>
            <a:ext cx="2194560" cy="1234440"/>
          </a:xfrm>
          <a:prstGeom prst="rect">
            <a:avLst/>
          </a:prstGeom>
        </p:spPr>
      </p:pic>
      <p:pic>
        <p:nvPicPr>
          <p:cNvPr id="24" name="PptLabsAgenda_&amp;^@VisualAgendaImage_&amp;^@Evaluation and Conclusion_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120" y="3840480"/>
            <a:ext cx="219456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9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VisualAgendaSection_&amp;^@Project Specific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PTIndicator20170626171724653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000" b="1" cap="none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44546A"/>
                </a:solidFill>
                <a:latin typeface="Josefin Sans"/>
              </a:rPr>
              <a:t>Agenda</a:t>
            </a:r>
            <a:endParaRPr lang="en-GB"/>
          </a:p>
        </p:txBody>
      </p:sp>
      <p:pic>
        <p:nvPicPr>
          <p:cNvPr id="18" name="PptLabsAgenda_&amp;^@VisualAgendaImage_&amp;^@Project Specification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0" y="2468880"/>
            <a:ext cx="2194560" cy="1234440"/>
          </a:xfrm>
          <a:prstGeom prst="rect">
            <a:avLst/>
          </a:prstGeom>
        </p:spPr>
      </p:pic>
      <p:pic>
        <p:nvPicPr>
          <p:cNvPr id="19" name="PptLabsAgenda_&amp;^@VisualAgendaImage_&amp;^@High Level Design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120" y="2468880"/>
            <a:ext cx="2194560" cy="1234440"/>
          </a:xfrm>
          <a:prstGeom prst="rect">
            <a:avLst/>
          </a:prstGeom>
        </p:spPr>
      </p:pic>
      <p:pic>
        <p:nvPicPr>
          <p:cNvPr id="20" name="PptLabsAgenda_&amp;^@VisualAgendaImage_&amp;^@Implementation and Testing_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320" y="3840480"/>
            <a:ext cx="2194560" cy="1234440"/>
          </a:xfrm>
          <a:prstGeom prst="rect">
            <a:avLst/>
          </a:prstGeom>
        </p:spPr>
      </p:pic>
      <p:pic>
        <p:nvPicPr>
          <p:cNvPr id="21" name="PptLabsAgenda_&amp;^@VisualAgendaImage_&amp;^@Demo_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720" y="3840480"/>
            <a:ext cx="2194560" cy="1234440"/>
          </a:xfrm>
          <a:prstGeom prst="rect">
            <a:avLst/>
          </a:prstGeom>
        </p:spPr>
      </p:pic>
      <p:pic>
        <p:nvPicPr>
          <p:cNvPr id="22" name="PptLabsAgenda_&amp;^@VisualAgendaImage_&amp;^@Evaluation and Conclusion_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7120" y="3840480"/>
            <a:ext cx="2194560" cy="1234440"/>
          </a:xfrm>
          <a:prstGeom prst="rect">
            <a:avLst/>
          </a:prstGeom>
        </p:spPr>
      </p:pic>
      <p:pic>
        <p:nvPicPr>
          <p:cNvPr id="23" name="PptLabsAgenda_&amp;^@VisualAgendaImage_&amp;^@Motivation_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0320" y="2468880"/>
            <a:ext cx="219456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ZoomIn_&amp;^@Project Specific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ZoomInShape20170626171942256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3" name="PPTZoomInShape20170626171942159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PPTZoomInShape20170626171942256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PTIndicator20170626171942282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3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1.271566E-07 0.1388889 -1.271566E-07 0.1388889 -2.543132E-07 0.2777778 E" pathEditMode="relative" ptsTypes="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3.973643E-09 -0.02499998 3.973643E-09 -0.02499998 7.947286E-09 -0.04999996 E" pathEditMode="relative" ptsTypes="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47286E-09 -0.04999996 C 7.947286E-09 -0.02500005 7.947286E-09 -0.02500005 7.947286E-09 -1.266599E-07 E" pathEditMode="relative" ptsTypes="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62616435276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  <a:p>
            <a:pPr marL="457200" indent="-457200">
              <a:buFont typeface="+mj-lt"/>
              <a:buAutoNum type="arabicPeriod"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(Advanced deliverables in evaluation)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UK</a:t>
            </a:r>
            <a:r>
              <a:rPr lang="en-GB" sz="3000" dirty="0"/>
              <a:t>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  <a:p>
            <a:pPr marL="457200" indent="-457200">
              <a:buFont typeface="+mj-lt"/>
              <a:buAutoNum type="arabicPeriod"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(Advanced deliverables in evaluation)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8812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  <a:p>
            <a:pPr marL="457200" indent="-457200">
              <a:buFont typeface="+mj-lt"/>
              <a:buAutoNum type="arabicPeriod"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(Advanced deliverables in evaluation)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1349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  <a:p>
            <a:pPr marL="457200" indent="-457200">
              <a:buFont typeface="+mj-lt"/>
              <a:buAutoNum type="arabicPeriod"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(Advanced deliverables in evaluation)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26893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Use the </a:t>
            </a:r>
            <a:r>
              <a:rPr lang="en-GB" sz="3000" dirty="0">
                <a:solidFill>
                  <a:srgbClr val="FFC000"/>
                </a:solidFill>
              </a:rPr>
              <a:t>changes in the number plate geometry </a:t>
            </a:r>
            <a:r>
              <a:rPr lang="en-GB" sz="3000" dirty="0"/>
              <a:t>as the vehicle passes to detect the instantaneous speed of a vehicle</a:t>
            </a:r>
          </a:p>
          <a:p>
            <a:r>
              <a:rPr lang="en-GB" sz="3000" dirty="0"/>
              <a:t>Implement automatic peer discovery</a:t>
            </a:r>
          </a:p>
          <a:p>
            <a:r>
              <a:rPr lang="en-GB" sz="3000" dirty="0"/>
              <a:t>Add an encryption layer</a:t>
            </a:r>
          </a:p>
          <a:p>
            <a:r>
              <a:rPr lang="en-GB" sz="3000" dirty="0"/>
              <a:t>Package the system so that it can be easily installed in a home by an inexperienced user.</a:t>
            </a:r>
          </a:p>
        </p:txBody>
      </p:sp>
    </p:spTree>
    <p:extLst>
      <p:ext uri="{BB962C8B-B14F-4D97-AF65-F5344CB8AC3E}">
        <p14:creationId xmlns:p14="http://schemas.microsoft.com/office/powerpoint/2010/main" val="951710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Use the changes in the number plate geometry as the vehicle passes to detect the instantaneous speed of a vehicle</a:t>
            </a:r>
          </a:p>
          <a:p>
            <a:r>
              <a:rPr lang="en-GB" sz="3000" dirty="0"/>
              <a:t>Implement </a:t>
            </a:r>
            <a:r>
              <a:rPr lang="en-GB" sz="3000" dirty="0">
                <a:solidFill>
                  <a:srgbClr val="FFC000"/>
                </a:solidFill>
              </a:rPr>
              <a:t>automatic peer discovery</a:t>
            </a:r>
          </a:p>
          <a:p>
            <a:r>
              <a:rPr lang="en-GB" sz="3000" dirty="0"/>
              <a:t>Add an encryption layer</a:t>
            </a:r>
          </a:p>
          <a:p>
            <a:r>
              <a:rPr lang="en-GB" sz="3000" dirty="0"/>
              <a:t>Package the system so that it can be easily installed in a home by an inexperienced user.</a:t>
            </a:r>
          </a:p>
        </p:txBody>
      </p:sp>
    </p:spTree>
    <p:extLst>
      <p:ext uri="{BB962C8B-B14F-4D97-AF65-F5344CB8AC3E}">
        <p14:creationId xmlns:p14="http://schemas.microsoft.com/office/powerpoint/2010/main" val="352233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Use the changes in the number plate geometry as the vehicle passes to detect the instantaneous speed of a vehicle</a:t>
            </a:r>
          </a:p>
          <a:p>
            <a:r>
              <a:rPr lang="en-GB" sz="3000" dirty="0">
                <a:solidFill>
                  <a:schemeClr val="bg1"/>
                </a:solidFill>
              </a:rPr>
              <a:t>Implement automatic peer discovery</a:t>
            </a:r>
          </a:p>
          <a:p>
            <a:r>
              <a:rPr lang="en-GB" sz="3000" dirty="0"/>
              <a:t>Add an </a:t>
            </a:r>
            <a:r>
              <a:rPr lang="en-GB" sz="3000" dirty="0">
                <a:solidFill>
                  <a:srgbClr val="FFC000"/>
                </a:solidFill>
              </a:rPr>
              <a:t>encryption</a:t>
            </a:r>
            <a:r>
              <a:rPr lang="en-GB" sz="3000" dirty="0"/>
              <a:t> layer</a:t>
            </a:r>
          </a:p>
          <a:p>
            <a:r>
              <a:rPr lang="en-GB" sz="3000" dirty="0"/>
              <a:t>Package the system so that it can be easily installed in a home by an inexperienced user.</a:t>
            </a:r>
          </a:p>
        </p:txBody>
      </p:sp>
    </p:spTree>
    <p:extLst>
      <p:ext uri="{BB962C8B-B14F-4D97-AF65-F5344CB8AC3E}">
        <p14:creationId xmlns:p14="http://schemas.microsoft.com/office/powerpoint/2010/main" val="1258950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Use the changes in the number plate geometry as the vehicle passes to detect the instantaneous speed of a vehicle</a:t>
            </a:r>
          </a:p>
          <a:p>
            <a:r>
              <a:rPr lang="en-GB" sz="3000" dirty="0">
                <a:solidFill>
                  <a:schemeClr val="bg1"/>
                </a:solidFill>
              </a:rPr>
              <a:t>Implement automatic peer discovery</a:t>
            </a:r>
          </a:p>
          <a:p>
            <a:r>
              <a:rPr lang="en-GB" sz="3000" dirty="0">
                <a:solidFill>
                  <a:schemeClr val="bg1"/>
                </a:solidFill>
              </a:rPr>
              <a:t>Add an encryption layer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 the system </a:t>
            </a:r>
            <a:r>
              <a:rPr lang="en-GB" sz="3000" dirty="0"/>
              <a:t>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</a:t>
            </a:r>
            <a:r>
              <a:rPr lang="en-GB" sz="3000" dirty="0"/>
              <a:t> user.</a:t>
            </a:r>
          </a:p>
        </p:txBody>
      </p:sp>
    </p:spTree>
    <p:extLst>
      <p:ext uri="{BB962C8B-B14F-4D97-AF65-F5344CB8AC3E}">
        <p14:creationId xmlns:p14="http://schemas.microsoft.com/office/powerpoint/2010/main" val="1291224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5260" y="5372100"/>
            <a:ext cx="4232279" cy="1316820"/>
          </a:xfrm>
        </p:spPr>
        <p:txBody>
          <a:bodyPr>
            <a:noAutofit/>
          </a:bodyPr>
          <a:lstStyle/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w/ </a:t>
            </a:r>
            <a:r>
              <a:rPr lang="en-GB" sz="2400" dirty="0" err="1">
                <a:latin typeface="Josefin Sans" pitchFamily="2" charset="0"/>
                <a:ea typeface="Josefin Sans" pitchFamily="2" charset="0"/>
              </a:rPr>
              <a:t>Dr.</a:t>
            </a:r>
            <a:r>
              <a:rPr lang="en-GB" sz="2400" dirty="0">
                <a:latin typeface="Josefin Sans" pitchFamily="2" charset="0"/>
                <a:ea typeface="Josefin Sans" pitchFamily="2" charset="0"/>
              </a:rPr>
              <a:t> Ed Stott</a:t>
            </a:r>
          </a:p>
          <a:p>
            <a:pPr algn="r"/>
            <a:r>
              <a:rPr lang="en-US" sz="1400" dirty="0">
                <a:latin typeface="Josefin Sans" pitchFamily="2" charset="0"/>
                <a:ea typeface="Josefin Sans" pitchFamily="2" charset="0"/>
              </a:rPr>
              <a:t>w/ Dr. Christos Papavassiliou</a:t>
            </a:r>
            <a:endParaRPr lang="en-GB" sz="14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227271"/>
            <a:ext cx="12191999" cy="1216356"/>
          </a:xfrm>
        </p:spPr>
        <p:txBody>
          <a:bodyPr>
            <a:noAutofit/>
          </a:bodyPr>
          <a:lstStyle/>
          <a:p>
            <a:r>
              <a:rPr lang="en-GB" sz="4400" b="1" cap="none" dirty="0"/>
              <a:t>Distributed Road Traffic </a:t>
            </a:r>
            <a:br>
              <a:rPr lang="en-GB" sz="4400" b="1" cap="none" dirty="0"/>
            </a:br>
            <a:r>
              <a:rPr lang="en-GB" sz="4400" b="1" cap="none" dirty="0"/>
              <a:t>Speed Monitoring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91940" y="3389597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 EE4-T Final Year Project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ZoomOut_&amp;^@High Level Desig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PTZoomOutShape20170626171942894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ZoomOutShape20170626171942806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PTZoomOutShape20170626171942806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PTIndicator201706261719429465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668000" y="0"/>
            <a:ext cx="1524000" cy="1066800"/>
          </a:xfrm>
        </p:spPr>
      </p:pic>
    </p:spTree>
    <p:extLst>
      <p:ext uri="{BB962C8B-B14F-4D97-AF65-F5344CB8AC3E}">
        <p14:creationId xmlns:p14="http://schemas.microsoft.com/office/powerpoint/2010/main" val="2956593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25 0 -0.025 0 -0.05 E" pathEditMode="relative" ptsTypes="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138889 0 0.138889 0 0.277778 E" pathEditMode="relative" ptsTypes="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277778 C 0 0.138889 0 0.138889 0 0 E" pathEditMode="relative" ptsTypes="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VisualAgendaSection_&amp;^@High Level Desig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PTIndicator20170626171725505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000" b="1" cap="none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44546A"/>
                </a:solidFill>
                <a:latin typeface="Josefin Sans"/>
              </a:rPr>
              <a:t>Agenda</a:t>
            </a:r>
            <a:endParaRPr lang="en-GB"/>
          </a:p>
        </p:txBody>
      </p:sp>
      <p:pic>
        <p:nvPicPr>
          <p:cNvPr id="20" name="PptLabsAgenda_&amp;^@VisualAgendaImage_&amp;^@High Level Design_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0" y="2468880"/>
            <a:ext cx="2194560" cy="1234440"/>
          </a:xfrm>
          <a:prstGeom prst="rect">
            <a:avLst/>
          </a:prstGeom>
        </p:spPr>
      </p:pic>
      <p:pic>
        <p:nvPicPr>
          <p:cNvPr id="21" name="PptLabsAgenda_&amp;^@VisualAgendaImage_&amp;^@Implementation and Testing_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3840480"/>
            <a:ext cx="2194560" cy="1234440"/>
          </a:xfrm>
          <a:prstGeom prst="rect">
            <a:avLst/>
          </a:prstGeom>
        </p:spPr>
      </p:pic>
      <p:pic>
        <p:nvPicPr>
          <p:cNvPr id="22" name="PptLabsAgenda_&amp;^@VisualAgendaImage_&amp;^@Demo_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720" y="3840480"/>
            <a:ext cx="2194560" cy="1234440"/>
          </a:xfrm>
          <a:prstGeom prst="rect">
            <a:avLst/>
          </a:prstGeom>
        </p:spPr>
      </p:pic>
      <p:pic>
        <p:nvPicPr>
          <p:cNvPr id="23" name="PptLabsAgenda_&amp;^@VisualAgendaImage_&amp;^@Evaluation and Conclusion_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120" y="3840480"/>
            <a:ext cx="2194560" cy="1234440"/>
          </a:xfrm>
          <a:prstGeom prst="rect">
            <a:avLst/>
          </a:prstGeom>
        </p:spPr>
      </p:pic>
      <p:pic>
        <p:nvPicPr>
          <p:cNvPr id="24" name="PptLabsAgenda_&amp;^@VisualAgendaImage_&amp;^@Motivation_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0320" y="2468880"/>
            <a:ext cx="2194560" cy="1234440"/>
          </a:xfrm>
          <a:prstGeom prst="rect">
            <a:avLst/>
          </a:prstGeom>
        </p:spPr>
      </p:pic>
      <p:pic>
        <p:nvPicPr>
          <p:cNvPr id="25" name="PptLabsAgenda_&amp;^@VisualAgendaImage_&amp;^@Project Specification_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8720" y="2468880"/>
            <a:ext cx="219456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7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ZoomIn_&amp;^@High Level Desig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ZoomInShape2017062617194334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3" name="PPTZoomInShape20170626171943246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8" name="PPTZoomInShape2017062617194334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PTIndicator20170626171943378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4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5555556 0.1388889 -0.5555556 0.1388889 -1.111111 0.2777778 E" pathEditMode="relative" ptsTypes="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9999999 -0.02499998 0.09999999 -0.02499998 0.2 -0.04999996 E" pathEditMode="relative" ptsTypes="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 -0.04999996 C 0.09999997 -0.02500005 0.09999997 -0.02500005 -2.980232E-08 -1.266599E-07 E" pathEditMode="relative" ptsTypes="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7161" y="2006769"/>
            <a:ext cx="3059138" cy="2288304"/>
            <a:chOff x="397161" y="2006769"/>
            <a:chExt cx="3059138" cy="2288304"/>
          </a:xfrm>
        </p:grpSpPr>
        <p:pic>
          <p:nvPicPr>
            <p:cNvPr id="4098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56054" y="1831036"/>
            <a:ext cx="26640" cy="5026964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Arrow: Right 60"/>
          <p:cNvSpPr/>
          <p:nvPr/>
        </p:nvSpPr>
        <p:spPr>
          <a:xfrm>
            <a:off x="6219461" y="3328293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0" y="4334149"/>
            <a:ext cx="6856054" cy="23856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61Ni4Bi2IfL._SY355_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44" b="94930" l="9296" r="93803">
                        <a14:foregroundMark x1="30704" y1="9014" x2="39718" y2="7042"/>
                        <a14:foregroundMark x1="40282" y1="6761" x2="45070" y2="7042"/>
                        <a14:foregroundMark x1="45915" y1="7324" x2="52113" y2="8451"/>
                        <a14:foregroundMark x1="52958" y1="8451" x2="56620" y2="10704"/>
                        <a14:foregroundMark x1="56901" y1="11268" x2="58873" y2="13803"/>
                        <a14:foregroundMark x1="31549" y1="8451" x2="28169" y2="10986"/>
                        <a14:foregroundMark x1="28451" y1="10423" x2="25634" y2="12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74" y="2175258"/>
            <a:ext cx="1848888" cy="184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10572052" y="2013729"/>
            <a:ext cx="1272533" cy="923093"/>
            <a:chOff x="397161" y="2006769"/>
            <a:chExt cx="3059138" cy="2288304"/>
          </a:xfrm>
        </p:grpSpPr>
        <p:pic>
          <p:nvPicPr>
            <p:cNvPr id="36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10582675" y="2920222"/>
            <a:ext cx="1272533" cy="923093"/>
            <a:chOff x="397161" y="2006769"/>
            <a:chExt cx="3059138" cy="2288304"/>
          </a:xfrm>
        </p:grpSpPr>
        <p:pic>
          <p:nvPicPr>
            <p:cNvPr id="39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10595300" y="3803709"/>
            <a:ext cx="1272533" cy="923093"/>
            <a:chOff x="397161" y="2006769"/>
            <a:chExt cx="3059138" cy="2288304"/>
          </a:xfrm>
        </p:grpSpPr>
        <p:pic>
          <p:nvPicPr>
            <p:cNvPr id="42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Arrow: Right 44"/>
          <p:cNvSpPr/>
          <p:nvPr/>
        </p:nvSpPr>
        <p:spPr>
          <a:xfrm rot="19769708">
            <a:off x="6320928" y="4425160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/>
          <p:cNvSpPr/>
          <p:nvPr/>
        </p:nvSpPr>
        <p:spPr>
          <a:xfrm rot="8926219">
            <a:off x="6165381" y="4943498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749" y="2303643"/>
            <a:ext cx="2318427" cy="2291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" y="3872935"/>
            <a:ext cx="474068" cy="3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867" y="4577503"/>
            <a:ext cx="3362569" cy="1891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0" name="TextBox 5"/>
          <p:cNvSpPr txBox="1"/>
          <p:nvPr/>
        </p:nvSpPr>
        <p:spPr>
          <a:xfrm>
            <a:off x="7032332" y="5216051"/>
            <a:ext cx="506441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3 well defined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Readily available components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Users have control over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9984" y="1831036"/>
            <a:ext cx="289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License Plate Detection</a:t>
            </a:r>
            <a:endParaRPr lang="en-GB" dirty="0"/>
          </a:p>
        </p:txBody>
      </p:sp>
      <p:sp>
        <p:nvSpPr>
          <p:cNvPr id="54" name="TextBox 53"/>
          <p:cNvSpPr txBox="1"/>
          <p:nvPr/>
        </p:nvSpPr>
        <p:spPr>
          <a:xfrm>
            <a:off x="6895222" y="1831036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Peer to Peer Network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-301986" y="4405021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Interface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GB" b="1" cap="none" dirty="0"/>
              <a:t>Envisioned System</a:t>
            </a:r>
          </a:p>
        </p:txBody>
      </p:sp>
      <p:pic>
        <p:nvPicPr>
          <p:cNvPr id="13316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20" y="2381234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96" y="2368665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3791973"/>
            <a:ext cx="12192000" cy="5670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41" y="4361138"/>
            <a:ext cx="12190959" cy="14176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Black and white car clip art free vector for free download abou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2285" y="4009094"/>
            <a:ext cx="2133600" cy="7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-1041" y="4917728"/>
            <a:ext cx="5373141" cy="3734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818859" y="4955077"/>
            <a:ext cx="5373141" cy="3734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882113" y="4917728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310488" y="4917728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063332" y="4914932"/>
            <a:ext cx="1041" cy="1865574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459" y="5672832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029" y="2381234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451" y="2368665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738" y="5714108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3451" y="2962250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/>
          <p:cNvSpPr txBox="1"/>
          <p:nvPr/>
        </p:nvSpPr>
        <p:spPr>
          <a:xfrm>
            <a:off x="4250435" y="226910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9:41 pm</a:t>
            </a:r>
            <a:endParaRPr lang="en-GB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658927" y="2215762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9:41 pm</a:t>
            </a:r>
            <a:endParaRPr lang="en-GB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10217114" y="5555331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9:41 pm</a:t>
            </a:r>
            <a:endParaRPr lang="en-GB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10658927" y="2813402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9:44 pm</a:t>
            </a:r>
            <a:endParaRPr lang="en-GB" sz="3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590" y="2954798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4" name="TextBox 43"/>
          <p:cNvSpPr txBox="1"/>
          <p:nvPr/>
        </p:nvSpPr>
        <p:spPr>
          <a:xfrm>
            <a:off x="4286066" y="280595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9:44 pm</a:t>
            </a:r>
            <a:endParaRPr lang="en-GB" sz="32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638" y="6284868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TextBox 45"/>
          <p:cNvSpPr txBox="1"/>
          <p:nvPr/>
        </p:nvSpPr>
        <p:spPr>
          <a:xfrm>
            <a:off x="10217114" y="613602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9:44 pm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239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23033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33 3.7037E-7 L 0.78854 3.7037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854 3.7037E-7 L 1.20182 3.7037E-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41" grpId="0"/>
      <p:bldP spid="42" grpId="0"/>
      <p:bldP spid="44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ZoomOut_&amp;^@Implementation and Testing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PTZoomOutShape20170626171944217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PTZoomOutShape20170626171944125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PPTZoomOutShape20170626171944125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PTIndicator20170626171944283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7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 -0.025 0.1 -0.025 0.2 -0.05 E" pathEditMode="relative" ptsTypes="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5555555 0.138889 -0.5555555 0.138889 -1.111111 0.277778 E" pathEditMode="relative" ptsTypes="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1 0.277778 C -0.5555554 0.138889 -0.5555554 0.138889 1.192093E-07 0 E" pathEditMode="relative" ptsTypes="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VisualAgendaSection_&amp;^@Implementation and Testing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PTIndicator20170626171726621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000" b="1" cap="none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44546A"/>
                </a:solidFill>
                <a:latin typeface="Josefin Sans"/>
              </a:rPr>
              <a:t>Agenda</a:t>
            </a:r>
            <a:endParaRPr lang="en-GB"/>
          </a:p>
        </p:txBody>
      </p:sp>
      <p:pic>
        <p:nvPicPr>
          <p:cNvPr id="22" name="PptLabsAgenda_&amp;^@VisualAgendaImage_&amp;^@Implementation and Testing_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3840480"/>
            <a:ext cx="2194560" cy="1234440"/>
          </a:xfrm>
          <a:prstGeom prst="rect">
            <a:avLst/>
          </a:prstGeom>
        </p:spPr>
      </p:pic>
      <p:pic>
        <p:nvPicPr>
          <p:cNvPr id="23" name="PptLabsAgenda_&amp;^@VisualAgendaImage_&amp;^@Demo_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3840480"/>
            <a:ext cx="2194560" cy="1234440"/>
          </a:xfrm>
          <a:prstGeom prst="rect">
            <a:avLst/>
          </a:prstGeom>
        </p:spPr>
      </p:pic>
      <p:pic>
        <p:nvPicPr>
          <p:cNvPr id="24" name="PptLabsAgenda_&amp;^@VisualAgendaImage_&amp;^@Evaluation and Conclusion_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20" y="3840480"/>
            <a:ext cx="2194560" cy="1234440"/>
          </a:xfrm>
          <a:prstGeom prst="rect">
            <a:avLst/>
          </a:prstGeom>
        </p:spPr>
      </p:pic>
      <p:pic>
        <p:nvPicPr>
          <p:cNvPr id="25" name="PptLabsAgenda_&amp;^@VisualAgendaImage_&amp;^@Motivation_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320" y="2468880"/>
            <a:ext cx="2194560" cy="1234440"/>
          </a:xfrm>
          <a:prstGeom prst="rect">
            <a:avLst/>
          </a:prstGeom>
        </p:spPr>
      </p:pic>
      <p:pic>
        <p:nvPicPr>
          <p:cNvPr id="26" name="PptLabsAgenda_&amp;^@VisualAgendaImage_&amp;^@Project Specification_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720" y="2468880"/>
            <a:ext cx="2194560" cy="1234440"/>
          </a:xfrm>
          <a:prstGeom prst="rect">
            <a:avLst/>
          </a:prstGeom>
        </p:spPr>
      </p:pic>
      <p:pic>
        <p:nvPicPr>
          <p:cNvPr id="27" name="PptLabsAgenda_&amp;^@VisualAgendaImage_&amp;^@High Level Design_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120" y="2468880"/>
            <a:ext cx="219456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0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ZoomIn_&amp;^@Implementation and Testing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ZoomInShape20170626171944555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3" name="PPTZoomInShape20170626171944459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PPTZoomInShape20170626171944555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PTIndicator20170626171944582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0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5555555 -0.4166667 0.5555555 -0.4166667 1.111111 -0.8333333 E" pathEditMode="relative" ptsTypes="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 0.07500002 -0.1 0.07500002 -0.2 0.15 E" pathEditMode="relative" ptsTypes="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 0.15 C -0.1 0.07499996 -0.1 0.07499996 0 -1.639128E-07 E" pathEditMode="relative" ptsTypes="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828" y="2072607"/>
            <a:ext cx="7476262" cy="2970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Aim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1936068" y="5520850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Get license plates of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Function in multiple angles and lighting conditions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43759621"/>
              </p:ext>
            </p:extLst>
          </p:nvPr>
        </p:nvGraphicFramePr>
        <p:xfrm>
          <a:off x="-523876" y="80200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Design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526757" y="5334298"/>
            <a:ext cx="530254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Can survive power outages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Can survive busy periods</a:t>
            </a:r>
          </a:p>
        </p:txBody>
      </p:sp>
    </p:spTree>
    <p:extLst>
      <p:ext uri="{BB962C8B-B14F-4D97-AF65-F5344CB8AC3E}">
        <p14:creationId xmlns:p14="http://schemas.microsoft.com/office/powerpoint/2010/main" val="217945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2011680"/>
            <a:ext cx="6972300" cy="454152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Implementation</a:t>
            </a:r>
            <a:r>
              <a:rPr lang="en-GB" sz="2400" dirty="0"/>
              <a:t> based project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Catch speeding motorists </a:t>
            </a:r>
            <a:r>
              <a:rPr lang="en-GB" sz="2400" dirty="0"/>
              <a:t>using a camera and Raspberry Pi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Existing</a:t>
            </a:r>
            <a:r>
              <a:rPr lang="en-GB" sz="2400" dirty="0"/>
              <a:t> license plate recognition (LPR) technologies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New</a:t>
            </a:r>
            <a:r>
              <a:rPr lang="en-GB" sz="2400" dirty="0"/>
              <a:t> peer to peer network (P2P)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No</a:t>
            </a:r>
            <a:r>
              <a:rPr lang="en-GB" sz="2400" dirty="0"/>
              <a:t> government controlled </a:t>
            </a:r>
            <a:r>
              <a:rPr lang="en-GB" sz="2400" dirty="0">
                <a:solidFill>
                  <a:srgbClr val="FFC000"/>
                </a:solidFill>
              </a:rPr>
              <a:t>central server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Social posting</a:t>
            </a:r>
            <a:endParaRPr lang="en-GB" sz="2400" dirty="0"/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0" y="2651760"/>
            <a:ext cx="4307840" cy="242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63849" y="4018748"/>
            <a:ext cx="4198620" cy="193899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Sort by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679764"/>
              </p:ext>
            </p:extLst>
          </p:nvPr>
        </p:nvGraphicFramePr>
        <p:xfrm>
          <a:off x="1437640" y="3890964"/>
          <a:ext cx="5397501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99167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799167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1799167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47220906_4abb6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63849" y="4018748"/>
            <a:ext cx="4198620" cy="193899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Sort by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37640" y="3890964"/>
          <a:ext cx="5397501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99167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799167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1799167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47220906_7b36f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540" y="2587702"/>
            <a:ext cx="4450080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410370" y="2587702"/>
            <a:ext cx="4690578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BX66HHO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059" y="5699096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99" y="2672242"/>
            <a:ext cx="4859655" cy="2602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002" y="2672242"/>
            <a:ext cx="4859655" cy="2609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1107" y="5699095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64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2919" y="2521909"/>
            <a:ext cx="4489221" cy="279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620" y="2575560"/>
            <a:ext cx="4880908" cy="274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506980" y="5699097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5HUTTLE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34474" y="5699097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18001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505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94" y="2862017"/>
            <a:ext cx="2880000" cy="628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294" y="3845511"/>
            <a:ext cx="2880000" cy="611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9294" y="4960004"/>
            <a:ext cx="2880000" cy="6169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547" y="2862017"/>
            <a:ext cx="2880000" cy="6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547" y="3845511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5547" y="4957868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8927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10700" y="4055645"/>
            <a:ext cx="2517064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Max 100%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A508EE4-EB15-44AF-BDDE-69F3D1ADD2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2795699"/>
              </p:ext>
            </p:extLst>
          </p:nvPr>
        </p:nvGraphicFramePr>
        <p:xfrm>
          <a:off x="0" y="2431307"/>
          <a:ext cx="9273540" cy="4356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2845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39269828_3c979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Aim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 noChangeAspect="1"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 noChangeAspect="1"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 noChangeAspect="1"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 noChangeAspect="1"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 noChangeAspect="1"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 noChangeAspect="1"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 noChangeAspect="1"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 noChangeAspect="1"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 noChangeAspect="1"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 noChangeAspect="1"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 noChangeAspect="1"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1936068" y="5459953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Transmit detected plates to other peers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 out average speed between peer locations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</p:spTree>
    <p:extLst>
      <p:ext uri="{BB962C8B-B14F-4D97-AF65-F5344CB8AC3E}">
        <p14:creationId xmlns:p14="http://schemas.microsoft.com/office/powerpoint/2010/main" val="2671689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62616392694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Aim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</p:spTree>
    <p:extLst>
      <p:ext uri="{BB962C8B-B14F-4D97-AF65-F5344CB8AC3E}">
        <p14:creationId xmlns:p14="http://schemas.microsoft.com/office/powerpoint/2010/main" val="224980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8542 0.003840326 -0.00838542 0.003840326 -0.01677084 0.007680653 E" pathEditMode="relative" ptsTypes="">
                                      <p:cBhvr>
                                        <p:cTn id="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</p:cBhvr>
                                      <p:by x="86237" y="67671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690375 -0.01981207 0.06690375 -0.01981207 0.1338075 -0.03962414 E" pathEditMode="relative" ptsTypes="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34" y="45978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919367 -0.02556774 0.008919367 -0.02556774 0.01783873 -0.05113548 E" pathEditMode="relative" ptsTypes="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292505 0.003396607 -0.05292505 0.003396607 -0.1058501 0.006793213 E" pathEditMode="relative" ptsTypes="">
                                      <p:cBhvr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257806 -0.01173055 0.08257806 -0.01173055 0.1651561 -0.02346109 E" pathEditMode="relative" ptsTypes="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62606 -0.06991617 0.0762606 -0.06991617 0.1525212 -0.1398323 E" pathEditMode="relative" ptsTypes="">
                                      <p:cBhvr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7703781 -0.09278601 0.0007703781 -0.09278601 0.001540756 -0.185572 E" pathEditMode="relative" ptsTypes="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16968 -0.0765321 0.0316968 -0.0765321 0.06339359 -0.1530642 E" pathEditMode="relative" ptsTypes="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00686 -0.0299556 0.03600686 -0.0299556 0.07201373 -0.05991121 E" pathEditMode="relative" ptsTypes="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928087 0.004209532 0.05928087 0.004209532 0.1185617 0.008419065 E" pathEditMode="relative" ptsTypes="">
                                      <p:cBhvr>
                                        <p:cTn id="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031405 -0.03278891 -0.1031405 -0.03278891 -0.2062809 -0.06557781 E" pathEditMode="relative" ptsTypes="">
                                      <p:cBhvr>
                                        <p:cTn id="4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65321" y="65321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1623 0.08404244 0.1291623 0.08404244 0.2583245 0.1680849 E" pathEditMode="relative" ptsTypes="">
                                      <p:cBhvr>
                                        <p:cTn id="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028159 0.03020806 0.1028159 0.03020806 0.2056319 0.06041613 E" pathEditMode="relative" ptsTypes="">
                                      <p:cBhvr>
                                        <p:cTn id="5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557 -0.02792105 0.129557 -0.02792105 0.259114 -0.05584211 E" pathEditMode="relative" ptsTypes="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10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528064 0.07686513 0.07528064 0.07686513 0.1505613 0.1537303 E" pathEditMode="relative" ptsTypes="">
                                      <p:cBhvr>
                                        <p:cTn id="6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10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561707 0.03631736 -0.04561707 0.03631736 -0.09123414 0.07263472 E" pathEditMode="relative" ptsTypes="">
                                      <p:cBhvr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10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956735 -0.04156241 -0.04956735 -0.04156241 -0.0991347 -0.08312482 E" pathEditMode="relative" ptsTypes="">
                                      <p:cBhvr>
                                        <p:cTn id="7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11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8158061 0.0751674 -0.08158061 0.0751674 -0.1631612 0.1503348 E" pathEditMode="relative" ptsTypes="">
                                      <p:cBhvr>
                                        <p:cTn id="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11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706261704072429_f4f25b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997050" y="2757032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976430" y="2419801"/>
            <a:ext cx="806503" cy="720000"/>
            <a:chOff x="3669395" y="3536182"/>
            <a:chExt cx="287705" cy="287705"/>
          </a:xfrm>
        </p:grpSpPr>
        <p:sp>
          <p:nvSpPr>
            <p:cNvPr id="119" name="Teardrop 11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5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703120" y="5198954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653790" y="2617419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Server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8606797" y="2299463"/>
            <a:ext cx="806503" cy="72000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57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8703120" y="4875692"/>
            <a:ext cx="806503" cy="720000"/>
            <a:chOff x="3669395" y="3536182"/>
            <a:chExt cx="287705" cy="287705"/>
          </a:xfrm>
        </p:grpSpPr>
        <p:sp>
          <p:nvSpPr>
            <p:cNvPr id="58" name="Teardrop 5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ight Arrow 2"/>
          <p:cNvSpPr/>
          <p:nvPr/>
        </p:nvSpPr>
        <p:spPr>
          <a:xfrm flipH="1">
            <a:off x="5500452" y="2153101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Arrow 15"/>
          <p:cNvSpPr/>
          <p:nvPr/>
        </p:nvSpPr>
        <p:spPr>
          <a:xfrm>
            <a:off x="5500452" y="268650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6"/>
          <p:cNvSpPr txBox="1"/>
          <p:nvPr/>
        </p:nvSpPr>
        <p:spPr>
          <a:xfrm>
            <a:off x="2641568" y="2103179"/>
            <a:ext cx="2876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PATCH</a:t>
            </a:r>
          </a:p>
          <a:p>
            <a:pPr algn="r"/>
            <a:r>
              <a:rPr lang="en-GB" sz="3600" dirty="0"/>
              <a:t>DELETE</a:t>
            </a:r>
          </a:p>
        </p:txBody>
      </p:sp>
      <p:sp>
        <p:nvSpPr>
          <p:cNvPr id="91" name="Right Arrow 17"/>
          <p:cNvSpPr/>
          <p:nvPr/>
        </p:nvSpPr>
        <p:spPr>
          <a:xfrm>
            <a:off x="5500452" y="326402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18"/>
          <p:cNvSpPr/>
          <p:nvPr/>
        </p:nvSpPr>
        <p:spPr>
          <a:xfrm>
            <a:off x="5515431" y="381647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TextBox 5"/>
          <p:cNvSpPr txBox="1"/>
          <p:nvPr/>
        </p:nvSpPr>
        <p:spPr>
          <a:xfrm>
            <a:off x="566971" y="4667238"/>
            <a:ext cx="5816695" cy="193899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RESTful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Run on top of a web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Can be used for the web interface too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64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VisualAgendaSection_&amp;^@Motiva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PTIndicator2017062617172425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000" b="1" cap="none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44546A"/>
                </a:solidFill>
                <a:latin typeface="Josefin Sans"/>
              </a:rPr>
              <a:t>Agenda</a:t>
            </a:r>
            <a:endParaRPr lang="en-GB"/>
          </a:p>
        </p:txBody>
      </p:sp>
      <p:pic>
        <p:nvPicPr>
          <p:cNvPr id="15" name="PptLabsAgenda_&amp;^@VisualAgendaImage_&amp;^@Motivation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2468880"/>
            <a:ext cx="2194560" cy="1234440"/>
          </a:xfrm>
          <a:prstGeom prst="rect">
            <a:avLst/>
          </a:prstGeom>
        </p:spPr>
      </p:pic>
      <p:pic>
        <p:nvPicPr>
          <p:cNvPr id="16" name="PptLabsAgenda_&amp;^@VisualAgendaImage_&amp;^@Project Specification_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2468880"/>
            <a:ext cx="2194560" cy="1234440"/>
          </a:xfrm>
          <a:prstGeom prst="rect">
            <a:avLst/>
          </a:prstGeom>
        </p:spPr>
      </p:pic>
      <p:pic>
        <p:nvPicPr>
          <p:cNvPr id="17" name="PptLabsAgenda_&amp;^@VisualAgendaImage_&amp;^@High Level Design_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20" y="2468880"/>
            <a:ext cx="2194560" cy="1234440"/>
          </a:xfrm>
          <a:prstGeom prst="rect">
            <a:avLst/>
          </a:prstGeom>
        </p:spPr>
      </p:pic>
      <p:pic>
        <p:nvPicPr>
          <p:cNvPr id="18" name="PptLabsAgenda_&amp;^@VisualAgendaImage_&amp;^@Implementation and Testing_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320" y="3840480"/>
            <a:ext cx="2194560" cy="1234440"/>
          </a:xfrm>
          <a:prstGeom prst="rect">
            <a:avLst/>
          </a:prstGeom>
        </p:spPr>
      </p:pic>
      <p:pic>
        <p:nvPicPr>
          <p:cNvPr id="19" name="PptLabsAgenda_&amp;^@VisualAgendaImage_&amp;^@Demo_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720" y="3840480"/>
            <a:ext cx="2194560" cy="1234440"/>
          </a:xfrm>
          <a:prstGeom prst="rect">
            <a:avLst/>
          </a:prstGeom>
        </p:spPr>
      </p:pic>
      <p:pic>
        <p:nvPicPr>
          <p:cNvPr id="20" name="PptLabsAgenda_&amp;^@VisualAgendaImage_&amp;^@Evaluation and Conclusion_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120" y="3840480"/>
            <a:ext cx="2194560" cy="12344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1041" y="1303571"/>
            <a:ext cx="1219200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400" dirty="0">
                <a:latin typeface="Josefin Sans" pitchFamily="2" charset="0"/>
                <a:ea typeface="Josefin Sans" pitchFamily="2" charset="0"/>
              </a:rPr>
              <a:t>Motivation / Project Specification / High Level Design / </a:t>
            </a:r>
          </a:p>
          <a:p>
            <a:pPr algn="ctr">
              <a:lnSpc>
                <a:spcPct val="120000"/>
              </a:lnSpc>
            </a:pPr>
            <a:r>
              <a:rPr lang="en-GB" sz="2400" dirty="0">
                <a:latin typeface="Josefin Sans" pitchFamily="2" charset="0"/>
                <a:ea typeface="Josefin Sans" pitchFamily="2" charset="0"/>
              </a:rPr>
              <a:t>Implementation and Testing / Demo / Evaluation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68920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707229348_ede86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997050" y="2757032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976430" y="2419801"/>
            <a:ext cx="806503" cy="720000"/>
            <a:chOff x="3669395" y="3536182"/>
            <a:chExt cx="287705" cy="287705"/>
          </a:xfrm>
        </p:grpSpPr>
        <p:sp>
          <p:nvSpPr>
            <p:cNvPr id="119" name="Teardrop 11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5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703120" y="5198954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653790" y="2617419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Server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8606797" y="2299463"/>
            <a:ext cx="806503" cy="72000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57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8703120" y="4875692"/>
            <a:ext cx="806503" cy="720000"/>
            <a:chOff x="3669395" y="3536182"/>
            <a:chExt cx="287705" cy="287705"/>
          </a:xfrm>
        </p:grpSpPr>
        <p:sp>
          <p:nvSpPr>
            <p:cNvPr id="58" name="Teardrop 5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ight Arrow 2"/>
          <p:cNvSpPr/>
          <p:nvPr/>
        </p:nvSpPr>
        <p:spPr>
          <a:xfrm flipH="1">
            <a:off x="5500452" y="2153101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Arrow 15"/>
          <p:cNvSpPr/>
          <p:nvPr/>
        </p:nvSpPr>
        <p:spPr>
          <a:xfrm>
            <a:off x="5500452" y="268650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6"/>
          <p:cNvSpPr txBox="1"/>
          <p:nvPr/>
        </p:nvSpPr>
        <p:spPr>
          <a:xfrm>
            <a:off x="2641568" y="2103179"/>
            <a:ext cx="2876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PATCH</a:t>
            </a:r>
          </a:p>
          <a:p>
            <a:pPr algn="r"/>
            <a:r>
              <a:rPr lang="en-GB" sz="3600" dirty="0"/>
              <a:t>DELETE</a:t>
            </a:r>
          </a:p>
        </p:txBody>
      </p:sp>
      <p:sp>
        <p:nvSpPr>
          <p:cNvPr id="91" name="Right Arrow 17"/>
          <p:cNvSpPr/>
          <p:nvPr/>
        </p:nvSpPr>
        <p:spPr>
          <a:xfrm>
            <a:off x="5500452" y="326402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18"/>
          <p:cNvSpPr/>
          <p:nvPr/>
        </p:nvSpPr>
        <p:spPr>
          <a:xfrm>
            <a:off x="5515431" y="381647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2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981" y="5320075"/>
            <a:ext cx="2880000" cy="611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901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706261707229348_8d6f4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997050" y="2757032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976430" y="2419801"/>
            <a:ext cx="806503" cy="720000"/>
            <a:chOff x="3669395" y="3536182"/>
            <a:chExt cx="287705" cy="287705"/>
          </a:xfrm>
        </p:grpSpPr>
        <p:sp>
          <p:nvSpPr>
            <p:cNvPr id="119" name="Teardrop 11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5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703120" y="5198954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653790" y="2617419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Server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8606797" y="2299463"/>
            <a:ext cx="806503" cy="72000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57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8703120" y="4875692"/>
            <a:ext cx="806503" cy="720000"/>
            <a:chOff x="3669395" y="3536182"/>
            <a:chExt cx="287705" cy="287705"/>
          </a:xfrm>
        </p:grpSpPr>
        <p:sp>
          <p:nvSpPr>
            <p:cNvPr id="58" name="Teardrop 5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ight Arrow 2"/>
          <p:cNvSpPr/>
          <p:nvPr/>
        </p:nvSpPr>
        <p:spPr>
          <a:xfrm flipH="1">
            <a:off x="5500452" y="2153101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Arrow 15"/>
          <p:cNvSpPr/>
          <p:nvPr/>
        </p:nvSpPr>
        <p:spPr>
          <a:xfrm>
            <a:off x="5500452" y="268650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6"/>
          <p:cNvSpPr txBox="1"/>
          <p:nvPr/>
        </p:nvSpPr>
        <p:spPr>
          <a:xfrm>
            <a:off x="2641568" y="2103179"/>
            <a:ext cx="2876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PATCH</a:t>
            </a:r>
          </a:p>
          <a:p>
            <a:pPr algn="r"/>
            <a:r>
              <a:rPr lang="en-GB" sz="3600" dirty="0"/>
              <a:t>DELETE</a:t>
            </a:r>
          </a:p>
        </p:txBody>
      </p:sp>
      <p:sp>
        <p:nvSpPr>
          <p:cNvPr id="91" name="Right Arrow 17"/>
          <p:cNvSpPr/>
          <p:nvPr/>
        </p:nvSpPr>
        <p:spPr>
          <a:xfrm>
            <a:off x="5500452" y="326402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18"/>
          <p:cNvSpPr/>
          <p:nvPr/>
        </p:nvSpPr>
        <p:spPr>
          <a:xfrm>
            <a:off x="5515431" y="381647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 rot="16200000">
            <a:off x="5307630" y="2823098"/>
            <a:ext cx="33696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encryption</a:t>
            </a:r>
          </a:p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797" y="1957646"/>
            <a:ext cx="4021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fbbb1cbf-7887-4cc6-9bbf-16707e11367e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99878" y="4444304"/>
            <a:ext cx="430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4feb662e-f50a-4088-bafe-ce75b421d50c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76646" y="1882777"/>
            <a:ext cx="4282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01ed4cfa-6c5b-476f-a6f8-4c6d0bcd5975</a:t>
            </a:r>
          </a:p>
        </p:txBody>
      </p:sp>
      <p:pic>
        <p:nvPicPr>
          <p:cNvPr id="27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981" y="5320075"/>
            <a:ext cx="2880000" cy="611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6366" y="5364054"/>
            <a:ext cx="3037472" cy="61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919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704260415_5a4959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997050" y="2757032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976430" y="2419801"/>
            <a:ext cx="806503" cy="720000"/>
            <a:chOff x="3669395" y="3536182"/>
            <a:chExt cx="287705" cy="287705"/>
          </a:xfrm>
        </p:grpSpPr>
        <p:sp>
          <p:nvSpPr>
            <p:cNvPr id="119" name="Teardrop 11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5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703120" y="5198954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653790" y="2617419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Server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8606797" y="2299463"/>
            <a:ext cx="806503" cy="72000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343248" y="4898873"/>
            <a:ext cx="542675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Unique ID 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Local encryption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57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8703120" y="4875692"/>
            <a:ext cx="806503" cy="720000"/>
            <a:chOff x="3669395" y="3536182"/>
            <a:chExt cx="287705" cy="287705"/>
          </a:xfrm>
        </p:grpSpPr>
        <p:sp>
          <p:nvSpPr>
            <p:cNvPr id="58" name="Teardrop 5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ight Arrow 2"/>
          <p:cNvSpPr/>
          <p:nvPr/>
        </p:nvSpPr>
        <p:spPr>
          <a:xfrm flipH="1">
            <a:off x="5500452" y="2153101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Arrow 15"/>
          <p:cNvSpPr/>
          <p:nvPr/>
        </p:nvSpPr>
        <p:spPr>
          <a:xfrm>
            <a:off x="5500452" y="268650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6"/>
          <p:cNvSpPr txBox="1"/>
          <p:nvPr/>
        </p:nvSpPr>
        <p:spPr>
          <a:xfrm>
            <a:off x="2641568" y="2103179"/>
            <a:ext cx="2876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PATCH</a:t>
            </a:r>
          </a:p>
          <a:p>
            <a:pPr algn="r"/>
            <a:r>
              <a:rPr lang="en-GB" sz="3600" dirty="0"/>
              <a:t>DELETE</a:t>
            </a:r>
          </a:p>
        </p:txBody>
      </p:sp>
      <p:sp>
        <p:nvSpPr>
          <p:cNvPr id="91" name="Right Arrow 17"/>
          <p:cNvSpPr/>
          <p:nvPr/>
        </p:nvSpPr>
        <p:spPr>
          <a:xfrm>
            <a:off x="5500452" y="326402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18"/>
          <p:cNvSpPr/>
          <p:nvPr/>
        </p:nvSpPr>
        <p:spPr>
          <a:xfrm>
            <a:off x="5515431" y="381647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 rot="16200000">
            <a:off x="5307630" y="2823098"/>
            <a:ext cx="33696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encryption</a:t>
            </a:r>
          </a:p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797" y="1957646"/>
            <a:ext cx="4021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fbbb1cbf-7887-4cc6-9bbf-16707e11367e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99878" y="4444304"/>
            <a:ext cx="430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4feb662e-f50a-4088-bafe-ce75b421d50c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76646" y="1882777"/>
            <a:ext cx="4282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01ed4cfa-6c5b-476f-a6f8-4c6d0bcd5975</a:t>
            </a:r>
          </a:p>
        </p:txBody>
      </p:sp>
    </p:spTree>
    <p:extLst>
      <p:ext uri="{BB962C8B-B14F-4D97-AF65-F5344CB8AC3E}">
        <p14:creationId xmlns:p14="http://schemas.microsoft.com/office/powerpoint/2010/main" val="272496227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SlideEnd_201706261659221436_a00c4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Design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2886934" y="4521182"/>
            <a:ext cx="6431289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Overkill for transferring text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Risky considering project timescale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Program security protection manually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1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www.researchgate.net/profile/Houssain_Kettani/publication/241972547/figure/fig1/AS:298617555439620@1448207381487/Figure-2-Classical-BitTorrent-P2P-Protocol-Sequen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87" y="2233539"/>
            <a:ext cx="2665787" cy="190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6154" name="Picture 10" descr="http://www.umkc.edu/is/security/images/P2P_Explanation/gnutellaProtocol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959" y="2233539"/>
            <a:ext cx="2544000" cy="190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6156" name="Picture 12" descr="https://www-zeuthen.desy.de/technisches_seminar/texte/flink_se/img00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002" y="2233539"/>
            <a:ext cx="2544000" cy="190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24" name="Picture 6" descr="http://cs.berry.edu/~nhamid/p2p/diagram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831" y="2233539"/>
            <a:ext cx="2544000" cy="190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25" name="Rectangle 4"/>
          <p:cNvSpPr/>
          <p:nvPr/>
        </p:nvSpPr>
        <p:spPr>
          <a:xfrm>
            <a:off x="6579" y="614613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http://cs.berry.edu/~nhamid/p2p/diagram1.jpg</a:t>
            </a:r>
          </a:p>
          <a:p>
            <a:r>
              <a:rPr lang="en-GB" sz="1000" dirty="0"/>
              <a:t>https://www.researchgate.net/profile/Houssain_Kettani/publication/241972547/figure/fig1/AS:298617555439620@1448207381487/Figure-2-Classical-BitTorrent-P2P-Protocol-Sequence.png</a:t>
            </a:r>
          </a:p>
          <a:p>
            <a:r>
              <a:rPr lang="en-GB" sz="1000" dirty="0"/>
              <a:t>http://www.umkc.edu/is/security/images/P2P_Explanation/gnutellaProtocol.gif</a:t>
            </a:r>
          </a:p>
          <a:p>
            <a:r>
              <a:rPr lang="en-GB" sz="1000" dirty="0"/>
              <a:t>https://www-zeuthen.desy.de/technisches_seminar/texte/flink_se/img008.jpg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1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Design</a:t>
            </a:r>
          </a:p>
        </p:txBody>
      </p:sp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730" y="2932886"/>
            <a:ext cx="3162118" cy="11014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245113" y="2835923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2" y="24692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819370" y="2959081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9113845" y="3035281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639" y="2835923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5"/>
          <p:cNvSpPr txBox="1"/>
          <p:nvPr/>
        </p:nvSpPr>
        <p:spPr>
          <a:xfrm>
            <a:off x="2879314" y="5006329"/>
            <a:ext cx="6431289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Most security issues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056" y="3028683"/>
            <a:ext cx="360140" cy="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284" y="3045536"/>
            <a:ext cx="375380" cy="3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blog.disqus.com/hubfs/336736_488_disqus_social_icon.jpg?t=1497651831117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656" y1="48308" x2="52540" y2="55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7959" y="3388823"/>
            <a:ext cx="583956" cy="4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58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57164093_28b3ff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FC41BAC-4171-4A14-A358-053783CA0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41912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3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 rot="16200000">
            <a:off x="331003" y="1996550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706261657164098_2e940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933884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 rot="16200000">
            <a:off x="992803" y="3833954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 rot="16200000">
            <a:off x="1055897" y="379267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 rot="16200000">
            <a:off x="1094403" y="373602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39"/>
          <p:cNvSpPr>
            <a:spLocks/>
          </p:cNvSpPr>
          <p:nvPr>
            <p:custDataLst>
              <p:custData r:id="rId7"/>
              <p:custData r:id="rId8"/>
            </p:custDataLst>
          </p:nvPr>
        </p:nvSpPr>
        <p:spPr bwMode="black">
          <a:xfrm rot="16200000">
            <a:off x="1118991" y="3669858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39"/>
          <p:cNvSpPr>
            <a:spLocks/>
          </p:cNvSpPr>
          <p:nvPr>
            <p:custDataLst>
              <p:custData r:id="rId9"/>
              <p:custData r:id="rId10"/>
            </p:custDataLst>
          </p:nvPr>
        </p:nvSpPr>
        <p:spPr bwMode="black">
          <a:xfrm rot="16200000">
            <a:off x="1139714" y="360368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39"/>
          <p:cNvSpPr>
            <a:spLocks/>
          </p:cNvSpPr>
          <p:nvPr>
            <p:custDataLst>
              <p:custData r:id="rId11"/>
              <p:custData r:id="rId12"/>
            </p:custDataLst>
          </p:nvPr>
        </p:nvSpPr>
        <p:spPr bwMode="black">
          <a:xfrm rot="16200000">
            <a:off x="1178221" y="354390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139"/>
          <p:cNvSpPr>
            <a:spLocks/>
          </p:cNvSpPr>
          <p:nvPr>
            <p:custDataLst>
              <p:custData r:id="rId13"/>
              <p:custData r:id="rId14"/>
            </p:custDataLst>
          </p:nvPr>
        </p:nvSpPr>
        <p:spPr bwMode="black">
          <a:xfrm rot="16200000">
            <a:off x="1200494" y="348177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139"/>
          <p:cNvSpPr>
            <a:spLocks/>
          </p:cNvSpPr>
          <p:nvPr>
            <p:custDataLst>
              <p:custData r:id="rId15"/>
              <p:custData r:id="rId16"/>
            </p:custDataLst>
          </p:nvPr>
        </p:nvSpPr>
        <p:spPr bwMode="black">
          <a:xfrm rot="16200000">
            <a:off x="1216729" y="343874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139"/>
          <p:cNvSpPr>
            <a:spLocks/>
          </p:cNvSpPr>
          <p:nvPr>
            <p:custDataLst>
              <p:custData r:id="rId17"/>
              <p:custData r:id="rId18"/>
            </p:custDataLst>
          </p:nvPr>
        </p:nvSpPr>
        <p:spPr bwMode="black">
          <a:xfrm rot="16200000">
            <a:off x="1242990" y="338963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39"/>
          <p:cNvSpPr>
            <a:spLocks/>
          </p:cNvSpPr>
          <p:nvPr>
            <p:custDataLst>
              <p:custData r:id="rId19"/>
              <p:custData r:id="rId20"/>
            </p:custDataLst>
          </p:nvPr>
        </p:nvSpPr>
        <p:spPr bwMode="black">
          <a:xfrm rot="16200000">
            <a:off x="1280045" y="3332672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50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52344946_38139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1" name="TextBox 5"/>
          <p:cNvSpPr txBox="1"/>
          <p:nvPr/>
        </p:nvSpPr>
        <p:spPr>
          <a:xfrm>
            <a:off x="8206740" y="4029961"/>
            <a:ext cx="3534158" cy="193899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Reward genuine, matching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fake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leeching</a:t>
            </a:r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>
            <a:off x="1472228" y="394605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666875" y="4092963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>
            <a:off x="1861522" y="420302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39"/>
          <p:cNvSpPr>
            <a:spLocks/>
          </p:cNvSpPr>
          <p:nvPr>
            <p:custDataLst>
              <p:custData r:id="rId7"/>
              <p:custData r:id="rId8"/>
            </p:custDataLst>
          </p:nvPr>
        </p:nvSpPr>
        <p:spPr bwMode="black">
          <a:xfrm>
            <a:off x="2056169" y="4246412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9"/>
          <p:cNvSpPr>
            <a:spLocks/>
          </p:cNvSpPr>
          <p:nvPr>
            <p:custDataLst>
              <p:custData r:id="rId9"/>
              <p:custData r:id="rId10"/>
            </p:custDataLst>
          </p:nvPr>
        </p:nvSpPr>
        <p:spPr bwMode="black">
          <a:xfrm>
            <a:off x="2250816" y="434993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925873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3529457959"/>
      </p:ext>
    </p:extLst>
  </p:cSld>
  <p:clrMapOvr>
    <a:masterClrMapping/>
  </p:clrMapOvr>
  <p:transition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– Network Transactions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7146726" y="2812060"/>
            <a:ext cx="3840273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Bootstrap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Maintain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Security issues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7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Adapted from https://en.wikipedia.org/wiki/Peer-to-Peer_Protocol_(P2PP)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535877"/>
              </p:ext>
            </p:extLst>
          </p:nvPr>
        </p:nvGraphicFramePr>
        <p:xfrm>
          <a:off x="2019301" y="2017835"/>
          <a:ext cx="3124200" cy="4371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159879362"/>
                    </a:ext>
                  </a:extLst>
                </a:gridCol>
              </a:tblGrid>
              <a:tr h="728522">
                <a:tc>
                  <a:txBody>
                    <a:bodyPr/>
                    <a:lstStyle/>
                    <a:p>
                      <a:r>
                        <a:rPr lang="en-GB" sz="24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740274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Get list</a:t>
                      </a:r>
                      <a:r>
                        <a:rPr lang="en-US" sz="2400" baseline="0" dirty="0"/>
                        <a:t> of peers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02108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Keep alive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42392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Send</a:t>
                      </a:r>
                      <a:r>
                        <a:rPr lang="en-US" sz="2400" baseline="0" dirty="0"/>
                        <a:t> plates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95421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Detect violations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15467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Modify trust</a:t>
                      </a:r>
                      <a:r>
                        <a:rPr lang="en-US" sz="2400" baseline="0" dirty="0"/>
                        <a:t> of peer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303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928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Web Interface - Aim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9037319" y="2396839"/>
            <a:ext cx="2986672" cy="332398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What the user sees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Dashboard to control network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Post detected violations on social networks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68" y="2001438"/>
            <a:ext cx="3131531" cy="4568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370" y="2001438"/>
            <a:ext cx="4293384" cy="4568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92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ZoomIn_&amp;^@Motiva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ZoomInShape20170626171941404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3" name="PPTZoomInShape20170626171941306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2" name="PPTZoomInShape20170626171941404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PTIndicator20170626171941443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5555555 0.1388889 0.5555555 0.1388889 1.111111 0.2777778 E" pathEditMode="relative" ptsTypes="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 -0.02499998 -0.1 -0.02499998 -0.2 -0.04999996 E" pathEditMode="relative" ptsTypes="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 -0.04999996 C -0.1 -0.02500005 -0.1 -0.02500005 0 -1.266599E-07 E" pathEditMode="relative" ptsTypes="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ZoomOut_&amp;^@Demo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PTZoomOutShape20170626171945480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PTZoomOutShape20170626171945391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PTZoomOutShape20170626171945391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PTIndicator20170626171945534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14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 0.075 -0.1 0.075 -0.2 0.15 E" pathEditMode="relative" ptsTypes="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5555555 -0.4166666 0.5555555 -0.4166666 1.111111 -0.8333331 E" pathEditMode="relative" ptsTypes="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1 -0.8333331 C 0.5555554 -0.4166665 0.5555554 -0.4166665 -1.192093E-07 -5.960464E-08 E" pathEditMode="relative" ptsTypes="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VisualAgendaSection_&amp;^@Demo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PTIndicator2017062617172784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000" b="1" cap="none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44546A"/>
                </a:solidFill>
                <a:latin typeface="Josefin Sans"/>
              </a:rPr>
              <a:t>Agenda</a:t>
            </a:r>
            <a:endParaRPr lang="en-GB"/>
          </a:p>
        </p:txBody>
      </p:sp>
      <p:pic>
        <p:nvPicPr>
          <p:cNvPr id="24" name="PptLabsAgenda_&amp;^@VisualAgendaImage_&amp;^@Demo_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0" y="3840480"/>
            <a:ext cx="2194560" cy="1234440"/>
          </a:xfrm>
          <a:prstGeom prst="rect">
            <a:avLst/>
          </a:prstGeom>
        </p:spPr>
      </p:pic>
      <p:pic>
        <p:nvPicPr>
          <p:cNvPr id="25" name="PptLabsAgenda_&amp;^@VisualAgendaImage_&amp;^@Evaluation and Conclusion_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120" y="3840480"/>
            <a:ext cx="2194560" cy="1234440"/>
          </a:xfrm>
          <a:prstGeom prst="rect">
            <a:avLst/>
          </a:prstGeom>
        </p:spPr>
      </p:pic>
      <p:pic>
        <p:nvPicPr>
          <p:cNvPr id="26" name="PptLabsAgenda_&amp;^@VisualAgendaImage_&amp;^@Motivation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320" y="2468880"/>
            <a:ext cx="2194560" cy="1234440"/>
          </a:xfrm>
          <a:prstGeom prst="rect">
            <a:avLst/>
          </a:prstGeom>
        </p:spPr>
      </p:pic>
      <p:pic>
        <p:nvPicPr>
          <p:cNvPr id="27" name="PptLabsAgenda_&amp;^@VisualAgendaImage_&amp;^@Project Specification_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720" y="2468880"/>
            <a:ext cx="2194560" cy="1234440"/>
          </a:xfrm>
          <a:prstGeom prst="rect">
            <a:avLst/>
          </a:prstGeom>
        </p:spPr>
      </p:pic>
      <p:pic>
        <p:nvPicPr>
          <p:cNvPr id="28" name="PptLabsAgenda_&amp;^@VisualAgendaImage_&amp;^@High Level Design_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7120" y="2468880"/>
            <a:ext cx="2194560" cy="1234440"/>
          </a:xfrm>
          <a:prstGeom prst="rect">
            <a:avLst/>
          </a:prstGeom>
        </p:spPr>
      </p:pic>
      <p:pic>
        <p:nvPicPr>
          <p:cNvPr id="29" name="PptLabsAgenda_&amp;^@VisualAgendaImage_&amp;^@Implementation and Testing_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0320" y="3840480"/>
            <a:ext cx="219456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9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ZoomIn_&amp;^@Demo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ZoomInShape20170626171945754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3" name="PPTZoomInShape20170626171945659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PPTZoomInShape20170626171945754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PTIndicator20170626171945784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29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1.271566E-07 -0.4166667 -1.271566E-07 -0.4166667 -2.543132E-07 -0.8333333 E" pathEditMode="relative" ptsTypes="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3.973643E-09 0.07500002 3.973643E-09 0.07500002 7.947286E-09 0.15 E" pathEditMode="relative" ptsTypes="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47286E-09 0.15 C 7.947286E-09 0.07499996 7.947286E-09 0.07499996 7.947286E-09 -1.639128E-07 E" pathEditMode="relative" ptsTypes="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Pre-recorded video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Live motion detection unused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Pre-recorded video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Live motion detection unused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3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ZoomOut_&amp;^@Evaluation and Conclusion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PTZoomOutShape20170626171946818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ZoomOutShape20170626171946733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PTZoomOutShape20170626171946733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PTIndicator201706261719468838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668000" y="0"/>
            <a:ext cx="1524000" cy="1066800"/>
          </a:xfrm>
        </p:spPr>
      </p:pic>
    </p:spTree>
    <p:extLst>
      <p:ext uri="{BB962C8B-B14F-4D97-AF65-F5344CB8AC3E}">
        <p14:creationId xmlns:p14="http://schemas.microsoft.com/office/powerpoint/2010/main" val="3880219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75 0 0.075 0 0.15 E" pathEditMode="relative" ptsTypes="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4166666 0 -0.4166666 0 -0.8333331 E" pathEditMode="relative" ptsTypes="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333331 C 0 -0.4166665 0 -0.4166665 0 -5.960464E-08 E" pathEditMode="relative" ptsTypes="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VisualAgendaSection_&amp;^@Evaluation and Conclusion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PTIndicator20170626171729113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000" b="1" cap="none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44546A"/>
                </a:solidFill>
                <a:latin typeface="Josefin Sans"/>
              </a:rPr>
              <a:t>Agenda</a:t>
            </a:r>
            <a:endParaRPr lang="en-GB"/>
          </a:p>
        </p:txBody>
      </p:sp>
      <p:pic>
        <p:nvPicPr>
          <p:cNvPr id="26" name="PptLabsAgenda_&amp;^@VisualAgendaImage_&amp;^@Evaluation and Conclusion_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0" y="3840480"/>
            <a:ext cx="2194560" cy="1234440"/>
          </a:xfrm>
          <a:prstGeom prst="rect">
            <a:avLst/>
          </a:prstGeom>
        </p:spPr>
      </p:pic>
      <p:pic>
        <p:nvPicPr>
          <p:cNvPr id="27" name="PptLabsAgenda_&amp;^@VisualAgendaImage_&amp;^@Motivation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2468880"/>
            <a:ext cx="2194560" cy="1234440"/>
          </a:xfrm>
          <a:prstGeom prst="rect">
            <a:avLst/>
          </a:prstGeom>
        </p:spPr>
      </p:pic>
      <p:pic>
        <p:nvPicPr>
          <p:cNvPr id="28" name="PptLabsAgenda_&amp;^@VisualAgendaImage_&amp;^@Project Specification_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720" y="2468880"/>
            <a:ext cx="2194560" cy="1234440"/>
          </a:xfrm>
          <a:prstGeom prst="rect">
            <a:avLst/>
          </a:prstGeom>
        </p:spPr>
      </p:pic>
      <p:pic>
        <p:nvPicPr>
          <p:cNvPr id="29" name="PptLabsAgenda_&amp;^@VisualAgendaImage_&amp;^@High Level Design_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120" y="2468880"/>
            <a:ext cx="2194560" cy="1234440"/>
          </a:xfrm>
          <a:prstGeom prst="rect">
            <a:avLst/>
          </a:prstGeom>
        </p:spPr>
      </p:pic>
      <p:pic>
        <p:nvPicPr>
          <p:cNvPr id="30" name="PptLabsAgenda_&amp;^@VisualAgendaImage_&amp;^@Implementation and Testing_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0320" y="3840480"/>
            <a:ext cx="2194560" cy="1234440"/>
          </a:xfrm>
          <a:prstGeom prst="rect">
            <a:avLst/>
          </a:prstGeom>
        </p:spPr>
      </p:pic>
      <p:pic>
        <p:nvPicPr>
          <p:cNvPr id="31" name="PptLabsAgenda_&amp;^@VisualAgendaImage_&amp;^@Demo_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8720" y="3840480"/>
            <a:ext cx="219456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ZoomIn_&amp;^@Evaluation and Conclusion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ZoomInShape20170626171947128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3" name="PPTZoomInShape20170626171947033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PPTZoomInShape20170626171947128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PTIndicator20170626171947154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0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5555556 -0.4166667 -0.5555556 -0.4166667 -1.111111 -0.8333333 E" pathEditMode="relative" ptsTypes="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9999999 0.07500002 0.09999999 0.07500002 0.2 0.15 E" pathEditMode="relative" ptsTypes="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 0.15 C 0.09999997 0.07499996 0.09999997 0.07499996 -2.980232E-08 -1.639128E-07 E" pathEditMode="relative" ptsTypes="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*.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33" y="2047875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336984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437445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9746" y="6156960"/>
            <a:ext cx="577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Except when bootstrapping</a:t>
            </a:r>
            <a:endParaRPr lang="en-GB" dirty="0"/>
          </a:p>
        </p:txBody>
      </p:sp>
      <p:sp>
        <p:nvSpPr>
          <p:cNvPr id="19" name="TextBox 5"/>
          <p:cNvSpPr txBox="1"/>
          <p:nvPr/>
        </p:nvSpPr>
        <p:spPr>
          <a:xfrm>
            <a:off x="6094959" y="5712672"/>
            <a:ext cx="5558364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main deliverables achieved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Use the </a:t>
            </a:r>
            <a:r>
              <a:rPr lang="en-GB" sz="3000" dirty="0">
                <a:solidFill>
                  <a:srgbClr val="FFC000"/>
                </a:solidFill>
              </a:rPr>
              <a:t>changes in the number plate geometry </a:t>
            </a:r>
            <a:r>
              <a:rPr lang="en-GB" sz="3000" dirty="0"/>
              <a:t>as the vehicle passes to detect the instantaneous speed of a vehicle</a:t>
            </a:r>
          </a:p>
          <a:p>
            <a:r>
              <a:rPr lang="en-GB" sz="3000" dirty="0"/>
              <a:t>Implement </a:t>
            </a:r>
            <a:r>
              <a:rPr lang="en-GB" sz="3000" dirty="0">
                <a:solidFill>
                  <a:srgbClr val="FFC000"/>
                </a:solidFill>
              </a:rPr>
              <a:t>automatic peer discovery</a:t>
            </a:r>
          </a:p>
          <a:p>
            <a:r>
              <a:rPr lang="en-GB" sz="3000" dirty="0"/>
              <a:t>Add an </a:t>
            </a:r>
            <a:r>
              <a:rPr lang="en-GB" sz="3000" dirty="0">
                <a:solidFill>
                  <a:srgbClr val="FFC000"/>
                </a:solidFill>
              </a:rPr>
              <a:t>encryption</a:t>
            </a:r>
            <a:r>
              <a:rPr lang="en-GB" sz="3000" dirty="0"/>
              <a:t> layer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 the system </a:t>
            </a:r>
            <a:r>
              <a:rPr lang="en-GB" sz="3000" dirty="0"/>
              <a:t>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</a:t>
            </a:r>
            <a:r>
              <a:rPr lang="en-GB" sz="3000" dirty="0"/>
              <a:t> user.</a:t>
            </a:r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2893080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359844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4233159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"/>
          <p:cNvSpPr txBox="1"/>
          <p:nvPr/>
        </p:nvSpPr>
        <p:spPr>
          <a:xfrm>
            <a:off x="4800601" y="5741387"/>
            <a:ext cx="7090848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but 1 advanced deliverable achieved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B96F8E6-25A1-4B00-B7B4-EE482273EB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358810"/>
              </p:ext>
            </p:extLst>
          </p:nvPr>
        </p:nvGraphicFramePr>
        <p:xfrm>
          <a:off x="338533" y="2029446"/>
          <a:ext cx="7315200" cy="44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</a:t>
            </a:r>
            <a:endParaRPr lang="en-GB" b="1" cap="none" dirty="0"/>
          </a:p>
        </p:txBody>
      </p:sp>
      <p:sp>
        <p:nvSpPr>
          <p:cNvPr id="7" name="TextBox 5"/>
          <p:cNvSpPr txBox="1"/>
          <p:nvPr/>
        </p:nvSpPr>
        <p:spPr>
          <a:xfrm>
            <a:off x="9120705" y="2757169"/>
            <a:ext cx="2751689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Majority of accidents not on motorway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Target residential areas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2058" name="Picture 10" descr="http://www.freeclipart.pw/uploads/2017/05/city-clipart-30.jpe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947" y1="30795" x2="4035" y2="87748"/>
                        <a14:foregroundMark x1="17193" y1="88742" x2="34211" y2="82119"/>
                        <a14:foregroundMark x1="29649" y1="10265" x2="31404" y2="79801"/>
                        <a14:foregroundMark x1="6842" y1="96026" x2="15965" y2="93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455"/>
          <a:stretch/>
        </p:blipFill>
        <p:spPr bwMode="auto">
          <a:xfrm>
            <a:off x="7750011" y="2348617"/>
            <a:ext cx="959421" cy="104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ural house vector"/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633" y1="42492" x2="30032" y2="45208"/>
                        <a14:foregroundMark x1="89297" y1="90575" x2="89297" y2="90575"/>
                        <a14:foregroundMark x1="34026" y1="45048" x2="47444" y2="51597"/>
                        <a14:foregroundMark x1="40735" y1="29393" x2="41054" y2="44249"/>
                        <a14:foregroundMark x1="41374" y1="28275" x2="50319" y2="23323"/>
                        <a14:foregroundMark x1="50319" y1="22684" x2="61502" y2="31470"/>
                        <a14:foregroundMark x1="58626" y1="24760" x2="60224" y2="51597"/>
                        <a14:foregroundMark x1="20288" y1="68850" x2="45527" y2="61182"/>
                        <a14:foregroundMark x1="12460" y1="72045" x2="24760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47" y="3733469"/>
            <a:ext cx="984885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www.staffordshire.police.uk/media/3465/Motorway-Icon-Clear/image/Motorway_Icon_Clear.png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2" y="5057195"/>
            <a:ext cx="1096238" cy="10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1320" y="3494719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1320" y="266056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1320" y="4356163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4132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7405" y="267024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0730" y="3494719"/>
            <a:ext cx="105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0730" y="4356163"/>
            <a:ext cx="99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4073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9648" y="3421111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Built up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442607" y="4632830"/>
            <a:ext cx="161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built up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626138" y="6036331"/>
            <a:ext cx="127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Motorway</a:t>
            </a:r>
            <a:endParaRPr lang="en-GB" dirty="0"/>
          </a:p>
        </p:txBody>
      </p:sp>
      <p:sp>
        <p:nvSpPr>
          <p:cNvPr id="26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https://www.gov.uk/government/uploads/system/uploads/attachment_data/file/533293/rrcgb-main-results-2015.pdf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6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Conclusion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C000"/>
                </a:solidFill>
              </a:rPr>
              <a:t>Challenging</a:t>
            </a:r>
            <a:r>
              <a:rPr lang="en-US" sz="3000" dirty="0"/>
              <a:t> project</a:t>
            </a:r>
          </a:p>
          <a:p>
            <a:r>
              <a:rPr lang="en-US" sz="3000" dirty="0"/>
              <a:t>Very </a:t>
            </a:r>
            <a:r>
              <a:rPr lang="en-US" sz="3000" dirty="0">
                <a:solidFill>
                  <a:srgbClr val="FFC000"/>
                </a:solidFill>
              </a:rPr>
              <a:t>open ended </a:t>
            </a:r>
            <a:r>
              <a:rPr lang="en-US" sz="3000" dirty="0"/>
              <a:t>on implementation</a:t>
            </a:r>
            <a:endParaRPr lang="en-GB" sz="3000" dirty="0"/>
          </a:p>
          <a:p>
            <a:r>
              <a:rPr lang="en-GB" sz="3000" dirty="0">
                <a:solidFill>
                  <a:srgbClr val="FFC000"/>
                </a:solidFill>
              </a:rPr>
              <a:t>Usable immediately</a:t>
            </a:r>
          </a:p>
          <a:p>
            <a:endParaRPr lang="en-GB" sz="3000" dirty="0">
              <a:solidFill>
                <a:srgbClr val="FFC000"/>
              </a:solidFill>
            </a:endParaRPr>
          </a:p>
          <a:p>
            <a:r>
              <a:rPr lang="en-GB" sz="3000" dirty="0"/>
              <a:t>Revisit </a:t>
            </a:r>
            <a:r>
              <a:rPr lang="en-GB" sz="3000" dirty="0">
                <a:solidFill>
                  <a:srgbClr val="FFC000"/>
                </a:solidFill>
              </a:rPr>
              <a:t>performance and night time issues </a:t>
            </a:r>
            <a:r>
              <a:rPr lang="en-GB" sz="3000" dirty="0"/>
              <a:t>with LPR</a:t>
            </a:r>
          </a:p>
          <a:p>
            <a:r>
              <a:rPr lang="en-US" sz="3000" dirty="0"/>
              <a:t>Consider refactoring P2P to be </a:t>
            </a:r>
            <a:r>
              <a:rPr lang="en-US" sz="3000" dirty="0">
                <a:solidFill>
                  <a:srgbClr val="FFC000"/>
                </a:solidFill>
              </a:rPr>
              <a:t>standalone</a:t>
            </a:r>
          </a:p>
          <a:p>
            <a:r>
              <a:rPr lang="en-US" sz="3000" dirty="0">
                <a:solidFill>
                  <a:srgbClr val="FFC000"/>
                </a:solidFill>
              </a:rPr>
              <a:t>Scalability testing</a:t>
            </a:r>
          </a:p>
          <a:p>
            <a:r>
              <a:rPr lang="en-US" sz="3000" dirty="0"/>
              <a:t>Attempt overnight test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6923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Thank you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3343275"/>
            <a:ext cx="12192000" cy="829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/jeremych1000/ee4-FYP/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Jeremy Chan. All rights reserved. | Powered by Django and OpenALPR | Created with love from the United Kingdom</a:t>
            </a:r>
            <a:endParaRPr lang="en-GB" dirty="0"/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</a:t>
            </a:r>
            <a:endParaRPr lang="en-GB" b="1" cap="none" dirty="0"/>
          </a:p>
        </p:txBody>
      </p:sp>
      <p:pic>
        <p:nvPicPr>
          <p:cNvPr id="2050" name="Picture 2" descr="https://a1.muscache.com/locations/uploads/photo/image/22901/0_4200_0_2800_one_westside-los-angeles-quiet-residential-street-devon028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19" y="2113765"/>
            <a:ext cx="5964919" cy="3974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4" name="Picture 6" descr="http://carterosborne.co.uk/wp-content/themes/co20160318/img/speed_came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41" y="3196984"/>
            <a:ext cx="1049206" cy="1808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/>
          <p:cNvSpPr txBox="1"/>
          <p:nvPr/>
        </p:nvSpPr>
        <p:spPr>
          <a:xfrm>
            <a:off x="8135483" y="3362408"/>
            <a:ext cx="389649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Detrimental to streetscape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Discreet appearance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3074" name="Picture 2" descr="https://www.siemens.co.uk/pool/news_press/news_archive/2016/camera-and-ptb-cropped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64" y="3183256"/>
            <a:ext cx="1114832" cy="148644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5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Related 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https://www.bhphotovideo.com/images/images1000x1000/bosch_f_01u_245_613_dinion_capture_5000_license_1163861.jpg</a:t>
            </a:r>
          </a:p>
          <a:p>
            <a:r>
              <a:rPr lang="en-GB" sz="1000" dirty="0"/>
              <a:t>https://ichef-1.bbci.co.uk/news/660/cpsprodpb/0202/production/_89841500_033220635-2.jpg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7970151" y="2876258"/>
            <a:ext cx="397764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Require dedicated camera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&gt;£ 1000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Uses centralised server to store plates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bhphotovideo.com/images/images1000x1000/bosch_f_01u_245_613_dinion_capture_5000_license_116386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" y="2829269"/>
            <a:ext cx="2504731" cy="2504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chef-1.bbci.co.uk/news/660/cpsprodpb/0202/production/_89841500_033220635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023951"/>
            <a:ext cx="3745230" cy="2105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Agenda_&amp;^@Visual_&amp;^@ZoomOut_&amp;^@Project Specific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PTZoomOutShape20170626171941960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PTZoomOutShape20170626171941870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PTZoomOutShape20170626171941870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PTIndicator20170626171942013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 -0.025 -0.1 -0.025 -0.2 -0.05 E" pathEditMode="relative" ptsTypes="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5555555 0.138889 0.5555555 0.138889 1.111111 0.277778 E" pathEditMode="relative" ptsTypes="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  <p:by x="555556" y="555556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1 0.277778 C 0.5555554 0.138889 0.5555554 0.138889 -1.192093E-07 0 E" pathEditMode="relative" ptsTypes="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Agenda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2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4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9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7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1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2866E131-740D-4B42-8953-4DCA21D8B61B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ADF667D4-BAA7-4623-9512-C0647B3201BC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EEBBE0B2-9BE6-47A4-9680-7891696EB37C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B83CFE0E-4222-4A48-AB91-B535BCA3279C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17BFAA17-4D47-4A05-9F40-80F2BF3315DB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1FC6F817-10BB-4D50-9898-952A40A7548C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B5649C01-D093-422B-BE98-6AAAE9E458FD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5210B092-10D6-497D-8AFA-359D332CA8E4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E4CA6F7C-160A-4464-997C-432C640E1BAB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11D8EDF6-B3E0-43B1-B4E1-0CF17A41607A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26FECA60-CEF8-4FEE-B783-BCC0A1EAEBE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9D7E431-F8CA-4DD0-B972-9A35002955C2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80607E79-3D78-4ACC-A6CF-47E128DDB5B1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7547F63B-2F69-4EF0-9FEB-CF58F4292B1C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7A068D26-FF3E-4436-8BC0-FAA39EF1D6CB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06F01192-CCD5-4943-A37D-5068D4B12E3C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7D6D8632-2F62-4BD8-9CB3-7D8CC06D81ED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F1174EB5-0B8B-4973-B7AB-36A3200CF5BC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DCC1A5B5-B4B6-4A4D-A7FF-BAEE4699CF7D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23AD8279-4BB3-49D3-A130-284BC7E3A91D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02317CC2-BB1E-4950-9ABD-EA7175D10FDE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88B8210C-5AF7-472E-9064-F0F07FCCE17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EAE3D68E-FF1D-4C09-8AEE-C06AAC352195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ECCAB709-A3AD-4655-BDE8-A37BD230F116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2FB5DA88-3677-4047-8AF2-437E6D233D91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D21A01B7-E1FC-46BD-84B4-BD89D0A1EF2F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1354B0C5-1EEB-4CAA-BBF3-045844A2496C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A65D973D-ABC9-4AEF-AA96-A8651707D24A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A802BFA2-476D-490F-8C1E-79BEF305B172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09A14187-3AA8-4036-A861-951F30B562CB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ECC1FBD7-A96A-4E3C-BA60-F5E0844B318B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37E8E360-0A12-42C1-BAFA-E3F11576EB52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05307DF3-99BC-4989-9FA6-75238B82ADF2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EBD58EC9-865C-40A4-85F3-9542BFDD019D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4B009EE7-DB74-4151-9DFF-2FE916883BC1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18DAA42A-382C-45F9-9897-22085F9517B1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21D4B751-3F48-4849-9AA1-9C2FDD5D894D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2C8E2879-A641-4A6E-B518-F5DF4EA263D6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6B14E68C-13FC-4970-A83D-B3F4B01B69A6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4CD3772D-ECC7-4EFF-9335-E13A7F730C3A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0500843B-439F-4BEE-BA5F-E1F01856D5C3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30C5965F-3EB8-4903-A747-746763F55F8E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DF571013-DC45-4799-9716-456488761B01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1C0D5F6-6F88-4AA0-922C-9916F19CE602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9D0BAEA7-FE59-469D-93C2-26B1DA5014F5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00EEC5D6-4D32-459F-A3EB-047E9B0EDCD7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10FE8560-4B54-4251-AB63-B762C0AD10C3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24354158-9926-45D0-B859-00FA45BCD681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6803B5CE-8C32-4699-85C1-06ACB3B85FC1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113CAEF2-9C76-496E-8062-96DD0094FF8A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D49592E2-4993-4803-87C2-443C4B5F93FD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B55408A0-2E4F-4D75-A858-4B2A714FFD26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41241777-0683-4EAA-AAF2-7311771131F5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06B10FBE-476D-49C2-AF19-CA584BAD499A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831C30ED-A55E-48F5-BBB7-1B908894BE55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833377D0-89DB-4249-8708-8254795C5509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F4E8DA39-27E7-4992-BA59-B1E35BC6A602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70D182AF-8687-4D79-A35A-E784ACBDEBC0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0424C796-CEEE-4DDF-97C1-CD83DE043BA9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BF9B701F-8A52-4C98-B411-1F4D261386FB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9E1609E3-F149-4F4E-BDFF-0A90B1576C7D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B29D62F0-663E-4E76-A9C9-EECF076CDA8F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0C676C3F-889E-4DB9-9488-53837EA11A8E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CE03D7A3-DB1E-4C68-8CEC-511298FF095B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43A8EE88-8DC7-4A1A-8D46-FCEBFA1E39FF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D742D605-DA89-4CC4-A621-8D1C7E18B3A8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A8DC6F90-0F09-4E49-83B1-DBCEC8C9A354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159BC970-0879-401D-997F-B846B9D0A89C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B0B5E300-70E7-4000-BCF2-7053D930719E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21AD60F3-A5B2-49A6-9AA2-9F50261B5529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65DA6102-CC3E-4492-AB91-6F8FA75C9600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00B0623C-DEA6-4E54-AE53-B28B83C54221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5E9FC59E-E203-4D04-8DD1-03FA8BF60EAC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70C684E9-4103-49A6-B71B-7CDBABE28A7C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0444832B-D1F7-4D93-A5B0-D06AFD3014E0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051684FF-BC11-4D15-886B-F9F1240937C2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6F2AF66D-5B3C-4473-AFC9-6CB6A3D7B1A0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113AB6C5-5355-4A37-858E-320DE6C0957A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A00082F4-0037-47F1-82AC-6FC1E45C8939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37A93448-DD8E-4BF1-83FE-02FD362F6A4B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1CCD4B60-A662-4A2B-8CB5-EE2C3AA759C9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0234933E-DFA2-4EC4-9FF2-FCC08895EF98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28F74170-C247-4D1C-948F-8089990AA8A9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ABED3513-45B1-4716-8E3C-FF17308AD4F4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5A98592C-6FDA-46AA-B1F3-BF6798BC7DF6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A311352E-D581-4523-A5AD-7D46887DB9E4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4A6ABE7E-B1B8-4D60-8AB7-1EE0CB135D8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2318</TotalTime>
  <Words>2263</Words>
  <Application>Microsoft Office PowerPoint</Application>
  <PresentationFormat>Widescreen</PresentationFormat>
  <Paragraphs>441</Paragraphs>
  <Slides>61</Slides>
  <Notes>47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Calibri Light</vt:lpstr>
      <vt:lpstr>Adobe Garamond Pro</vt:lpstr>
      <vt:lpstr>Calibri</vt:lpstr>
      <vt:lpstr>Arial</vt:lpstr>
      <vt:lpstr>Wingdings</vt:lpstr>
      <vt:lpstr>Cambria Math</vt:lpstr>
      <vt:lpstr>Josefin Sans</vt:lpstr>
      <vt:lpstr>Segoe UI</vt:lpstr>
      <vt:lpstr>Banded</vt:lpstr>
      <vt:lpstr>Agenda Template</vt:lpstr>
      <vt:lpstr>Agenda</vt:lpstr>
      <vt:lpstr>Distributed Road Traffic  Speed Monitoring</vt:lpstr>
      <vt:lpstr>At a glance…</vt:lpstr>
      <vt:lpstr>PowerPoint Presentation</vt:lpstr>
      <vt:lpstr>PowerPoint Presentation</vt:lpstr>
      <vt:lpstr>Motivation</vt:lpstr>
      <vt:lpstr>Motivation</vt:lpstr>
      <vt:lpstr>Related Work</vt:lpstr>
      <vt:lpstr>PowerPoint Presentation</vt:lpstr>
      <vt:lpstr>PowerPoint Presentation</vt:lpstr>
      <vt:lpstr>PowerPoint Presentation</vt:lpstr>
      <vt:lpstr>Product Specification - Main Deliverables</vt:lpstr>
      <vt:lpstr>Product Specification - Main Deliverables</vt:lpstr>
      <vt:lpstr>Product Specification - Main Deliverables</vt:lpstr>
      <vt:lpstr>Product Specification - Main Deliverables</vt:lpstr>
      <vt:lpstr>Product Specification - Advanced Deliverables</vt:lpstr>
      <vt:lpstr>Product Specification - Advanced Deliverables</vt:lpstr>
      <vt:lpstr>Product Specification - Advanced Deliverables</vt:lpstr>
      <vt:lpstr>Product Specification - Advanced Deliverables</vt:lpstr>
      <vt:lpstr>PowerPoint Presentation</vt:lpstr>
      <vt:lpstr>PowerPoint Presentation</vt:lpstr>
      <vt:lpstr>PowerPoint Presentation</vt:lpstr>
      <vt:lpstr>High Level Design</vt:lpstr>
      <vt:lpstr>Envisioned System</vt:lpstr>
      <vt:lpstr>PowerPoint Presentation</vt:lpstr>
      <vt:lpstr>PowerPoint Presentation</vt:lpstr>
      <vt:lpstr>PowerPoint Presentation</vt:lpstr>
      <vt:lpstr>License Plate Recognition - Aim</vt:lpstr>
      <vt:lpstr>License Plate Recognition - Design</vt:lpstr>
      <vt:lpstr>License Plate Recognition - Fuzzy Grouping</vt:lpstr>
      <vt:lpstr>License Plate Recognition - Fuzzy Grouping</vt:lpstr>
      <vt:lpstr>License Plate Recognition - Testing</vt:lpstr>
      <vt:lpstr>License Plate Recognition - Testing</vt:lpstr>
      <vt:lpstr>License Plate Recognition - Testing</vt:lpstr>
      <vt:lpstr>License Plate Recognition - Matching</vt:lpstr>
      <vt:lpstr>License Plate Recognition - Matching</vt:lpstr>
      <vt:lpstr>Peer to Peer Network - Aim</vt:lpstr>
      <vt:lpstr>Peer to Peer Network - Aim</vt:lpstr>
      <vt:lpstr>Peer to Peer Network - Server</vt:lpstr>
      <vt:lpstr>Peer to Peer Network - Server</vt:lpstr>
      <vt:lpstr>Peer to Peer Network - Server</vt:lpstr>
      <vt:lpstr>Peer to Peer Network - Server</vt:lpstr>
      <vt:lpstr>Peer to Peer Network - Design</vt:lpstr>
      <vt:lpstr>Peer to Peer Network - Design</vt:lpstr>
      <vt:lpstr>Peer to Peer Network - Trust System</vt:lpstr>
      <vt:lpstr>Peer to Peer Network - Trust System</vt:lpstr>
      <vt:lpstr>Peer to Peer Network - Trust System</vt:lpstr>
      <vt:lpstr>Peer to Peer Network – Network Transactions</vt:lpstr>
      <vt:lpstr>Web Interface - Aim</vt:lpstr>
      <vt:lpstr>PowerPoint Presentation</vt:lpstr>
      <vt:lpstr>PowerPoint Presentation</vt:lpstr>
      <vt:lpstr>PowerPoint Presentation</vt:lpstr>
      <vt:lpstr>Demo</vt:lpstr>
      <vt:lpstr>Demo</vt:lpstr>
      <vt:lpstr>PowerPoint Presentation</vt:lpstr>
      <vt:lpstr>PowerPoint Presentation</vt:lpstr>
      <vt:lpstr>PowerPoint Presentation</vt:lpstr>
      <vt:lpstr>Evaluation</vt:lpstr>
      <vt:lpstr>Evaluation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236</cp:revision>
  <dcterms:created xsi:type="dcterms:W3CDTF">2017-03-07T23:27:25Z</dcterms:created>
  <dcterms:modified xsi:type="dcterms:W3CDTF">2017-06-26T16:22:53Z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